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 type="screen16x9"/>
  <p:notesSz cx="5143500" cy="9144000"/>
  <p:embeddedFontLst>
    <p:embeddedFont>
      <p:font typeface="HuXiaoBo-NanShen" panose="02010601030101010101" pitchFamily="2" charset="-122"/>
      <p:regular r:id="rId20"/>
    </p:embeddedFont>
    <p:embeddedFont>
      <p:font typeface="OPPOSans-B" panose="02010601030101010101" pitchFamily="2" charset="-122"/>
      <p:regular r:id="rId21"/>
    </p:embeddedFont>
    <p:embeddedFont>
      <p:font typeface="OPPOSans-R" panose="02010601030101010101" pitchFamily="2" charset="-122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  <Relationship Id="rId20" Target="fonts/font1.fntdata" Type="http://schemas.openxmlformats.org/officeDocument/2006/relationships/font"/>  <Relationship Id="rId21" Target="fonts/font2.fntdata" Type="http://schemas.openxmlformats.org/officeDocument/2006/relationships/font"/>  <Relationship Id="rId22" Target="fonts/font3.fntdata" Type="http://schemas.openxmlformats.org/officeDocument/2006/relationships/font"/>  <Relationship Id="rId23" Target="presProps.xml" Type="http://schemas.openxmlformats.org/officeDocument/2006/relationships/presProps"/>  <Relationship Id="rId24" Target="viewProps.xml" Type="http://schemas.openxmlformats.org/officeDocument/2006/relationships/viewProps"/>  <Relationship Id="rId25" Target="theme/theme1.xml" Type="http://schemas.openxmlformats.org/officeDocument/2006/relationships/theme"/>  <Relationship Id="rId26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3.png"/><Relationship Id="rId102" Type="http://schemas.openxmlformats.org/officeDocument/2006/relationships/image" Target="../media/image4.png"/><Relationship Id="rId103" Type="http://schemas.openxmlformats.org/officeDocument/2006/relationships/image" Target="../media/image5.png"/><Relationship Id="rId104" Type="http://schemas.openxmlformats.org/officeDocument/2006/relationships/image" Target="../media/image83.png"/><Relationship Id="rId107" Type="http://schemas.openxmlformats.org/officeDocument/2006/relationships/image" Target="../media/image6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60.png"/><Relationship Id="rId1002" Type="http://schemas.openxmlformats.org/officeDocument/2006/relationships/image" Target="../media/image61.png"/><Relationship Id="rId1003" Type="http://schemas.openxmlformats.org/officeDocument/2006/relationships/image" Target="../media/image62.png"/><Relationship Id="rId1004" Type="http://schemas.openxmlformats.org/officeDocument/2006/relationships/image" Target="../media/image63.png"/><Relationship Id="rId1005" Type="http://schemas.openxmlformats.org/officeDocument/2006/relationships/image" Target="../media/image22.png"/><Relationship Id="rId1006" Type="http://schemas.openxmlformats.org/officeDocument/2006/relationships/image" Target="../media/image64.png"/><Relationship Id="rId1007" Type="http://schemas.openxmlformats.org/officeDocument/2006/relationships/image" Target="../media/image24.png"/><Relationship Id="rId1008" Type="http://schemas.openxmlformats.org/officeDocument/2006/relationships/image" Target="../media/image25.png"/><Relationship Id="rId10012" Type="http://schemas.openxmlformats.org/officeDocument/2006/relationships/image" Target="../media/image87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47.png"/><Relationship Id="rId1102" Type="http://schemas.openxmlformats.org/officeDocument/2006/relationships/image" Target="../media/image65.png"/><Relationship Id="rId1103" Type="http://schemas.openxmlformats.org/officeDocument/2006/relationships/image" Target="../media/image66.png"/><Relationship Id="rId1104" Type="http://schemas.openxmlformats.org/officeDocument/2006/relationships/image" Target="../media/image67.png"/><Relationship Id="rId1105" Type="http://schemas.openxmlformats.org/officeDocument/2006/relationships/image" Target="../media/image24.png"/><Relationship Id="rId1106" Type="http://schemas.openxmlformats.org/officeDocument/2006/relationships/image" Target="../media/image40.png"/><Relationship Id="rId1108" Type="http://schemas.openxmlformats.org/officeDocument/2006/relationships/image" Target="../media/image68.png"/><Relationship Id="rId1109" Type="http://schemas.openxmlformats.org/officeDocument/2006/relationships/image" Target="../media/image69.png"/><Relationship Id="rId11016" Type="http://schemas.openxmlformats.org/officeDocument/2006/relationships/image" Target="../media/image1.png"/><Relationship Id="rId11017" Type="http://schemas.openxmlformats.org/officeDocument/2006/relationships/image" Target="../media/image2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34.png"/><Relationship Id="rId1202" Type="http://schemas.openxmlformats.org/officeDocument/2006/relationships/image" Target="../media/image17.png"/><Relationship Id="rId1203" Type="http://schemas.openxmlformats.org/officeDocument/2006/relationships/image" Target="../media/image35.png"/><Relationship Id="rId1204" Type="http://schemas.openxmlformats.org/officeDocument/2006/relationships/image" Target="../media/image36.png"/><Relationship Id="rId1205" Type="http://schemas.openxmlformats.org/officeDocument/2006/relationships/image" Target="../media/image70.png"/><Relationship Id="rId1206" Type="http://schemas.openxmlformats.org/officeDocument/2006/relationships/image" Target="../media/image71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22.png"/><Relationship Id="rId1302" Type="http://schemas.openxmlformats.org/officeDocument/2006/relationships/image" Target="../media/image23.png"/><Relationship Id="rId1303" Type="http://schemas.openxmlformats.org/officeDocument/2006/relationships/image" Target="../media/image24.png"/><Relationship Id="rId1304" Type="http://schemas.openxmlformats.org/officeDocument/2006/relationships/image" Target="../media/image25.png"/><Relationship Id="rId1306" Type="http://schemas.openxmlformats.org/officeDocument/2006/relationships/image" Target="../media/image72.png"/><Relationship Id="rId1307" Type="http://schemas.openxmlformats.org/officeDocument/2006/relationships/image" Target="../media/image90.png"/><Relationship Id="rId1308" Type="http://schemas.openxmlformats.org/officeDocument/2006/relationships/image" Target="../media/image91.png"/><Relationship Id="rId1309" Type="http://schemas.openxmlformats.org/officeDocument/2006/relationships/image" Target="../media/image92.png"/><Relationship Id="rId13010" Type="http://schemas.openxmlformats.org/officeDocument/2006/relationships/image" Target="../media/image93.png"/><Relationship Id="rId13011" Type="http://schemas.openxmlformats.org/officeDocument/2006/relationships/image" Target="../media/image94.png"/><Relationship Id="rId13012" Type="http://schemas.openxmlformats.org/officeDocument/2006/relationships/image" Target="../media/image95.png"/><Relationship Id="rId13013" Type="http://schemas.openxmlformats.org/officeDocument/2006/relationships/image" Target="../media/image96.png"/><Relationship Id="rId13014" Type="http://schemas.openxmlformats.org/officeDocument/2006/relationships/image" Target="../media/image97.png"/><Relationship Id="rId13015" Type="http://schemas.openxmlformats.org/officeDocument/2006/relationships/image" Target="../media/image98.png"/><Relationship Id="rId13016" Type="http://schemas.openxmlformats.org/officeDocument/2006/relationships/image" Target="../media/image99.png"/><Relationship Id="rId13017" Type="http://schemas.openxmlformats.org/officeDocument/2006/relationships/image" Target="../media/image100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47.png"/><Relationship Id="rId1402" Type="http://schemas.openxmlformats.org/officeDocument/2006/relationships/image" Target="../media/image48.png"/><Relationship Id="rId1403" Type="http://schemas.openxmlformats.org/officeDocument/2006/relationships/image" Target="../media/image24.png"/><Relationship Id="rId1404" Type="http://schemas.openxmlformats.org/officeDocument/2006/relationships/image" Target="../media/image40.png"/><Relationship Id="rId1406" Type="http://schemas.openxmlformats.org/officeDocument/2006/relationships/image" Target="../media/image101.png"/><Relationship Id="rId1407" Type="http://schemas.openxmlformats.org/officeDocument/2006/relationships/image" Target="../media/image102.png"/><Relationship Id="rId1408" Type="http://schemas.openxmlformats.org/officeDocument/2006/relationships/image" Target="../media/image103.png"/><Relationship Id="rId1409" Type="http://schemas.openxmlformats.org/officeDocument/2006/relationships/image" Target="../media/image104.png"/><Relationship Id="rId14010" Type="http://schemas.openxmlformats.org/officeDocument/2006/relationships/image" Target="../media/image105.png"/><Relationship Id="rId14011" Type="http://schemas.openxmlformats.org/officeDocument/2006/relationships/image" Target="../media/image106.png"/><Relationship Id="rId14012" Type="http://schemas.openxmlformats.org/officeDocument/2006/relationships/image" Target="../media/image107.png"/><Relationship Id="rId14013" Type="http://schemas.openxmlformats.org/officeDocument/2006/relationships/image" Target="../media/image108.png"/><Relationship Id="rId14014" Type="http://schemas.openxmlformats.org/officeDocument/2006/relationships/image" Target="../media/image109.png"/><Relationship Id="rId14015" Type="http://schemas.openxmlformats.org/officeDocument/2006/relationships/image" Target="../media/image110.png"/><Relationship Id="rId14016" Type="http://schemas.openxmlformats.org/officeDocument/2006/relationships/image" Target="../media/image111.png"/><Relationship Id="rId14017" Type="http://schemas.openxmlformats.org/officeDocument/2006/relationships/image" Target="../media/image112.png"/><Relationship Id="rId14022" Type="http://schemas.openxmlformats.org/officeDocument/2006/relationships/image" Target="../media/image113.png"/><Relationship Id="rId14023" Type="http://schemas.openxmlformats.org/officeDocument/2006/relationships/image" Target="../media/image114.png"/><Relationship Id="rId14024" Type="http://schemas.openxmlformats.org/officeDocument/2006/relationships/image" Target="../media/image115.png"/><Relationship Id="rId14025" Type="http://schemas.openxmlformats.org/officeDocument/2006/relationships/image" Target="../media/image116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22.png"/><Relationship Id="rId1502" Type="http://schemas.openxmlformats.org/officeDocument/2006/relationships/image" Target="../media/image23.png"/><Relationship Id="rId1503" Type="http://schemas.openxmlformats.org/officeDocument/2006/relationships/image" Target="../media/image39.png"/><Relationship Id="rId1504" Type="http://schemas.openxmlformats.org/officeDocument/2006/relationships/image" Target="../media/image40.png"/><Relationship Id="rId1506" Type="http://schemas.openxmlformats.org/officeDocument/2006/relationships/image" Target="../media/image73.png"/><Relationship Id="rId1507" Type="http://schemas.openxmlformats.org/officeDocument/2006/relationships/image" Target="../media/image117.png"/><Relationship Id="rId1508" Type="http://schemas.openxmlformats.org/officeDocument/2006/relationships/image" Target="../media/image118.png"/><Relationship Id="rId1509" Type="http://schemas.openxmlformats.org/officeDocument/2006/relationships/image" Target="../media/image74.png"/><Relationship Id="rId15010" Type="http://schemas.openxmlformats.org/officeDocument/2006/relationships/image" Target="../media/image75.png"/><Relationship Id="rId15011" Type="http://schemas.openxmlformats.org/officeDocument/2006/relationships/image" Target="../media/image119.png"/><Relationship Id="rId15012" Type="http://schemas.openxmlformats.org/officeDocument/2006/relationships/image" Target="../media/image120.png"/><Relationship Id="rId15013" Type="http://schemas.openxmlformats.org/officeDocument/2006/relationships/image" Target="../media/image74.png"/><Relationship Id="rId15014" Type="http://schemas.openxmlformats.org/officeDocument/2006/relationships/image" Target="../media/image76.png"/><Relationship Id="rId15015" Type="http://schemas.openxmlformats.org/officeDocument/2006/relationships/image" Target="../media/image121.png"/><Relationship Id="rId15016" Type="http://schemas.openxmlformats.org/officeDocument/2006/relationships/image" Target="../media/image120.png"/><Relationship Id="rId15017" Type="http://schemas.openxmlformats.org/officeDocument/2006/relationships/image" Target="../media/image77.png"/><Relationship Id="rId15018" Type="http://schemas.openxmlformats.org/officeDocument/2006/relationships/image" Target="../media/image78.png"/><Relationship Id="rId15019" Type="http://schemas.openxmlformats.org/officeDocument/2006/relationships/image" Target="../media/image122.png"/><Relationship Id="rId15020" Type="http://schemas.openxmlformats.org/officeDocument/2006/relationships/image" Target="../media/image118.png"/><Relationship Id="rId15021" Type="http://schemas.openxmlformats.org/officeDocument/2006/relationships/image" Target="../media/image77.png"/><Relationship Id="rId15026" Type="http://schemas.openxmlformats.org/officeDocument/2006/relationships/image" Target="../media/image123.png"/><Relationship Id="rId15027" Type="http://schemas.openxmlformats.org/officeDocument/2006/relationships/image" Target="../media/image124.png"/><Relationship Id="rId15028" Type="http://schemas.openxmlformats.org/officeDocument/2006/relationships/image" Target="../media/image123.png"/><Relationship Id="rId15029" Type="http://schemas.openxmlformats.org/officeDocument/2006/relationships/image" Target="../media/image124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34.png"/><Relationship Id="rId1602" Type="http://schemas.openxmlformats.org/officeDocument/2006/relationships/image" Target="../media/image125.png"/><Relationship Id="rId1603" Type="http://schemas.openxmlformats.org/officeDocument/2006/relationships/image" Target="../media/image35.png"/><Relationship Id="rId1604" Type="http://schemas.openxmlformats.org/officeDocument/2006/relationships/image" Target="../media/image36.png"/><Relationship Id="rId1605" Type="http://schemas.openxmlformats.org/officeDocument/2006/relationships/image" Target="../media/image20.png"/><Relationship Id="rId1606" Type="http://schemas.openxmlformats.org/officeDocument/2006/relationships/image" Target="../media/image126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47.png"/><Relationship Id="rId1702" Type="http://schemas.openxmlformats.org/officeDocument/2006/relationships/image" Target="../media/image67.png"/><Relationship Id="rId1703" Type="http://schemas.openxmlformats.org/officeDocument/2006/relationships/image" Target="../media/image24.png"/><Relationship Id="rId1704" Type="http://schemas.openxmlformats.org/officeDocument/2006/relationships/image" Target="../media/image49.png"/><Relationship Id="rId1706" Type="http://schemas.openxmlformats.org/officeDocument/2006/relationships/image" Target="../media/image127.png"/><Relationship Id="rId1707" Type="http://schemas.openxmlformats.org/officeDocument/2006/relationships/image" Target="../media/image128.png"/><Relationship Id="rId1708" Type="http://schemas.openxmlformats.org/officeDocument/2006/relationships/image" Target="../media/image129.png"/><Relationship Id="rId1709" Type="http://schemas.openxmlformats.org/officeDocument/2006/relationships/image" Target="../media/image130.png"/><Relationship Id="rId17010" Type="http://schemas.openxmlformats.org/officeDocument/2006/relationships/image" Target="../media/image79.png"/><Relationship Id="rId17011" Type="http://schemas.openxmlformats.org/officeDocument/2006/relationships/image" Target="../media/image80.png"/><Relationship Id="rId17012" Type="http://schemas.openxmlformats.org/officeDocument/2006/relationships/image" Target="../media/image81.png"/><Relationship Id="rId17013" Type="http://schemas.openxmlformats.org/officeDocument/2006/relationships/image" Target="../media/image82.png"/><Relationship Id="rId17014" Type="http://schemas.openxmlformats.org/officeDocument/2006/relationships/image" Target="../media/image131.png"/><Relationship Id="rId17015" Type="http://schemas.openxmlformats.org/officeDocument/2006/relationships/image" Target="../media/image131.png"/><Relationship Id="rId17016" Type="http://schemas.openxmlformats.org/officeDocument/2006/relationships/image" Target="../media/image131.png"/><Relationship Id="rId17017" Type="http://schemas.openxmlformats.org/officeDocument/2006/relationships/image" Target="../media/image131.png"/><Relationship Id="rId17018" Type="http://schemas.openxmlformats.org/officeDocument/2006/relationships/image" Target="../media/image132.png"/><Relationship Id="rId17019" Type="http://schemas.openxmlformats.org/officeDocument/2006/relationships/image" Target="../media/image133.png"/><Relationship Id="rId17020" Type="http://schemas.openxmlformats.org/officeDocument/2006/relationships/image" Target="../media/image134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135.png"/><Relationship Id="rId1802" Type="http://schemas.openxmlformats.org/officeDocument/2006/relationships/image" Target="../media/image136.png"/><Relationship Id="rId1803" Type="http://schemas.openxmlformats.org/officeDocument/2006/relationships/image" Target="../media/image137.png"/><Relationship Id="rId1804" Type="http://schemas.openxmlformats.org/officeDocument/2006/relationships/image" Target="../media/image138.png"/><Relationship Id="rId1805" Type="http://schemas.openxmlformats.org/officeDocument/2006/relationships/image" Target="../media/image139.png"/><Relationship Id="rId1806" Type="http://schemas.openxmlformats.org/officeDocument/2006/relationships/image" Target="../media/image140.png"/><Relationship Id="rId1807" Type="http://schemas.openxmlformats.org/officeDocument/2006/relationships/image" Target="../media/image88.png"/><Relationship Id="rId1809" Type="http://schemas.openxmlformats.org/officeDocument/2006/relationships/image" Target="../media/image141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142.png"/><Relationship Id="rId203" Type="http://schemas.openxmlformats.org/officeDocument/2006/relationships/image" Target="../media/image7.png"/><Relationship Id="rId204" Type="http://schemas.openxmlformats.org/officeDocument/2006/relationships/image" Target="../media/image8.png"/><Relationship Id="rId205" Type="http://schemas.openxmlformats.org/officeDocument/2006/relationships/image" Target="../media/image9.png"/><Relationship Id="rId206" Type="http://schemas.openxmlformats.org/officeDocument/2006/relationships/image" Target="../media/image10.png"/><Relationship Id="rId207" Type="http://schemas.openxmlformats.org/officeDocument/2006/relationships/image" Target="../media/image11.png"/><Relationship Id="rId208" Type="http://schemas.openxmlformats.org/officeDocument/2006/relationships/image" Target="../media/image12.png"/><Relationship Id="rId209" Type="http://schemas.openxmlformats.org/officeDocument/2006/relationships/image" Target="../media/image13.png"/><Relationship Id="rId2010" Type="http://schemas.openxmlformats.org/officeDocument/2006/relationships/image" Target="../media/image14.png"/><Relationship Id="rId2011" Type="http://schemas.openxmlformats.org/officeDocument/2006/relationships/image" Target="../media/image15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16.png"/><Relationship Id="rId302" Type="http://schemas.openxmlformats.org/officeDocument/2006/relationships/image" Target="../media/image17.png"/><Relationship Id="rId303" Type="http://schemas.openxmlformats.org/officeDocument/2006/relationships/image" Target="../media/image18.png"/><Relationship Id="rId304" Type="http://schemas.openxmlformats.org/officeDocument/2006/relationships/image" Target="../media/image19.png"/><Relationship Id="rId305" Type="http://schemas.openxmlformats.org/officeDocument/2006/relationships/image" Target="../media/image20.png"/><Relationship Id="rId306" Type="http://schemas.openxmlformats.org/officeDocument/2006/relationships/image" Target="../media/image21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22.png"/><Relationship Id="rId402" Type="http://schemas.openxmlformats.org/officeDocument/2006/relationships/image" Target="../media/image23.png"/><Relationship Id="rId403" Type="http://schemas.openxmlformats.org/officeDocument/2006/relationships/image" Target="../media/image24.png"/><Relationship Id="rId404" Type="http://schemas.openxmlformats.org/officeDocument/2006/relationships/image" Target="../media/image25.png"/><Relationship Id="rId406" Type="http://schemas.openxmlformats.org/officeDocument/2006/relationships/image" Target="../media/image26.png"/><Relationship Id="rId407" Type="http://schemas.openxmlformats.org/officeDocument/2006/relationships/image" Target="../media/image27.png"/><Relationship Id="rId408" Type="http://schemas.openxmlformats.org/officeDocument/2006/relationships/image" Target="../media/image28.png"/><Relationship Id="rId409" Type="http://schemas.openxmlformats.org/officeDocument/2006/relationships/image" Target="../media/image29.png"/><Relationship Id="rId4010" Type="http://schemas.openxmlformats.org/officeDocument/2006/relationships/image" Target="../media/image30.png"/><Relationship Id="rId4011" Type="http://schemas.openxmlformats.org/officeDocument/2006/relationships/image" Target="../media/image31.png"/><Relationship Id="rId4012" Type="http://schemas.openxmlformats.org/officeDocument/2006/relationships/image" Target="../media/image32.png"/><Relationship Id="rId4013" Type="http://schemas.openxmlformats.org/officeDocument/2006/relationships/image" Target="../media/image33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34.png"/><Relationship Id="rId502" Type="http://schemas.openxmlformats.org/officeDocument/2006/relationships/image" Target="../media/image17.png"/><Relationship Id="rId503" Type="http://schemas.openxmlformats.org/officeDocument/2006/relationships/image" Target="../media/image35.png"/><Relationship Id="rId504" Type="http://schemas.openxmlformats.org/officeDocument/2006/relationships/image" Target="../media/image36.png"/><Relationship Id="rId505" Type="http://schemas.openxmlformats.org/officeDocument/2006/relationships/image" Target="../media/image37.png"/><Relationship Id="rId506" Type="http://schemas.openxmlformats.org/officeDocument/2006/relationships/image" Target="../media/image38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22.png"/><Relationship Id="rId602" Type="http://schemas.openxmlformats.org/officeDocument/2006/relationships/image" Target="../media/image23.png"/><Relationship Id="rId603" Type="http://schemas.openxmlformats.org/officeDocument/2006/relationships/image" Target="../media/image39.png"/><Relationship Id="rId604" Type="http://schemas.openxmlformats.org/officeDocument/2006/relationships/image" Target="../media/image40.png"/><Relationship Id="rId606" Type="http://schemas.openxmlformats.org/officeDocument/2006/relationships/image" Target="../media/image41.png"/><Relationship Id="rId607" Type="http://schemas.openxmlformats.org/officeDocument/2006/relationships/image" Target="../media/image41.png"/><Relationship Id="rId608" Type="http://schemas.openxmlformats.org/officeDocument/2006/relationships/image" Target="../media/image41.png"/><Relationship Id="rId6012" Type="http://schemas.openxmlformats.org/officeDocument/2006/relationships/image" Target="../media/image42.png"/><Relationship Id="rId6020" Type="http://schemas.openxmlformats.org/officeDocument/2006/relationships/image" Target="../media/image84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2.png"/><Relationship Id="rId702" Type="http://schemas.openxmlformats.org/officeDocument/2006/relationships/image" Target="../media/image23.png"/><Relationship Id="rId703" Type="http://schemas.openxmlformats.org/officeDocument/2006/relationships/image" Target="../media/image43.png"/><Relationship Id="rId704" Type="http://schemas.openxmlformats.org/officeDocument/2006/relationships/image" Target="../media/image44.png"/><Relationship Id="rId706" Type="http://schemas.openxmlformats.org/officeDocument/2006/relationships/image" Target="../media/image45.png"/><Relationship Id="rId707" Type="http://schemas.openxmlformats.org/officeDocument/2006/relationships/image" Target="../media/image46.png"/><Relationship Id="rId7012" Type="http://schemas.openxmlformats.org/officeDocument/2006/relationships/image" Target="../media/image89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47.png"/><Relationship Id="rId802" Type="http://schemas.openxmlformats.org/officeDocument/2006/relationships/image" Target="../media/image48.png"/><Relationship Id="rId803" Type="http://schemas.openxmlformats.org/officeDocument/2006/relationships/image" Target="../media/image24.png"/><Relationship Id="rId804" Type="http://schemas.openxmlformats.org/officeDocument/2006/relationships/image" Target="../media/image49.png"/><Relationship Id="rId806" Type="http://schemas.openxmlformats.org/officeDocument/2006/relationships/image" Target="../media/image50.png"/><Relationship Id="rId807" Type="http://schemas.openxmlformats.org/officeDocument/2006/relationships/image" Target="../media/image50.png"/><Relationship Id="rId8010" Type="http://schemas.openxmlformats.org/officeDocument/2006/relationships/image" Target="../media/image51.png"/><Relationship Id="rId8011" Type="http://schemas.openxmlformats.org/officeDocument/2006/relationships/image" Target="../media/image52.png"/><Relationship Id="rId8014" Type="http://schemas.openxmlformats.org/officeDocument/2006/relationships/image" Target="../media/image85.png"/><Relationship Id="rId8015" Type="http://schemas.openxmlformats.org/officeDocument/2006/relationships/image" Target="../media/image86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22.png"/><Relationship Id="rId902" Type="http://schemas.openxmlformats.org/officeDocument/2006/relationships/image" Target="../media/image23.png"/><Relationship Id="rId903" Type="http://schemas.openxmlformats.org/officeDocument/2006/relationships/image" Target="../media/image53.png"/><Relationship Id="rId904" Type="http://schemas.openxmlformats.org/officeDocument/2006/relationships/image" Target="../media/image49.png"/><Relationship Id="rId906" Type="http://schemas.openxmlformats.org/officeDocument/2006/relationships/image" Target="../media/image54.png"/><Relationship Id="rId907" Type="http://schemas.openxmlformats.org/officeDocument/2006/relationships/image" Target="../media/image55.png"/><Relationship Id="rId908" Type="http://schemas.openxmlformats.org/officeDocument/2006/relationships/image" Target="../media/image54.png"/><Relationship Id="rId909" Type="http://schemas.openxmlformats.org/officeDocument/2006/relationships/image" Target="../media/image55.png"/><Relationship Id="rId9010" Type="http://schemas.openxmlformats.org/officeDocument/2006/relationships/image" Target="../media/image56.png"/><Relationship Id="rId9011" Type="http://schemas.openxmlformats.org/officeDocument/2006/relationships/image" Target="../media/image57.png"/><Relationship Id="rId9012" Type="http://schemas.openxmlformats.org/officeDocument/2006/relationships/image" Target="../media/image58.png"/><Relationship Id="rId9013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91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-12700" y="12141200"/>
            <a:ext cx="24409400" cy="15875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<a:alphaModFix amt="24391"/>
          </a:blip>
          <a:srcRect/>
          <a:stretch>
            <a:fillRect/>
          </a:stretch>
        </p:blipFill>
        <p:spPr>
          <a:xfrm rot="0" flipV="0" flipH="0">
            <a:off x="-12700" y="5334000"/>
            <a:ext cx="24409400" cy="68326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<a:alphaModFix amt="20439"/>
          </a:blip>
          <a:srcRect/>
          <a:stretch>
            <a:fillRect/>
          </a:stretch>
        </p:blipFill>
        <p:spPr>
          <a:xfrm rot="0" flipV="0" flipH="0">
            <a:off x="-12700" y="7658100"/>
            <a:ext cx="24409400" cy="45085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4919732" y="8559800"/>
            <a:ext cx="14947900" cy="5168900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2629321" y="3705364"/>
            <a:ext cx="19125357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5000" i="0" b="0" spc="700" dirty="0" smtClean="0" lang="zh-CN">
                <a:solidFill>
                  <a:srgbClr val="FFFFFF"/>
                </a:solidFill>
                <a:latin typeface="HuXiaoBo-NanShen"/>
                <a:ea typeface="HuXiaoBo-NanShen"/>
              </a:rPr>
              <a:t>社群</a:t>
            </a:r>
            <a:r>
              <a:rPr sz="15000" i="0" b="0" spc="700" dirty="0" smtClean="0" lang="zh-CN">
                <a:solidFill>
                  <a:srgbClr val="EC4E15"/>
                </a:solidFill>
                <a:latin typeface="HuXiaoBo-NanShen"/>
                <a:ea typeface="HuXiaoBo-NanShen"/>
              </a:rPr>
              <a:t>数据</a:t>
            </a:r>
            <a:r>
              <a:rPr sz="15000" i="0" b="0" spc="700" dirty="0" smtClean="0" lang="zh-CN">
                <a:solidFill>
                  <a:srgbClr val="FFFFFF"/>
                </a:solidFill>
                <a:latin typeface="HuXiaoBo-NanShen"/>
                <a:ea typeface="HuXiaoBo-NanShen"/>
              </a:rPr>
              <a:t>复盘分析</a:t>
            </a:r>
            <a:endParaRPr lang="zh-CN" altLang="en-US"/>
          </a:p>
        </p:txBody>
      </p:sp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10259905" y="7035800"/>
            <a:ext cx="3864188" cy="939800"/>
          </a:xfrm>
          <a:prstGeom prst="rect">
            <a:avLst/>
          </a:prstGeom>
        </p:spPr>
      </p:pic>
      <p:sp>
        <p:nvSpPr>
          <p:cNvPr id="108" name="Object 108"/>
          <p:cNvSpPr txBox="1"/>
          <p:nvPr/>
        </p:nvSpPr>
        <p:spPr>
          <a:xfrm>
            <a:off x="10548775" y="7156450"/>
            <a:ext cx="3311848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运营：高小定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15621000" y="2692400"/>
            <a:ext cx="6235700" cy="85725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1002">
                </a:blip>
          <a:srcRect/>
          <a:stretch>
            <a:fillRect/>
          </a:stretch>
        </p:blipFill>
        <p:spPr>
          <a:xfrm rot="0" flipV="0" flipH="0">
            <a:off x="17703800" y="3962400"/>
            <a:ext cx="2044700" cy="2019300"/>
          </a:xfrm>
          <a:prstGeom prst="rect">
            <a:avLst/>
          </a:prstGeom>
        </p:spPr>
      </p:pic>
      <p:pic>
        <p:nvPicPr>
          <p:cNvPr id="1003" name="image 1003"/>
          <p:cNvPicPr>
            <a:picLocks noChangeAspect="1"/>
          </p:cNvPicPr>
          <p:nvPr/>
        </p:nvPicPr>
        <p:blipFill>
          <a:blip r:embed="rId1003">
                </a:blip>
          <a:srcRect/>
          <a:stretch>
            <a:fillRect/>
          </a:stretch>
        </p:blipFill>
        <p:spPr>
          <a:xfrm rot="0" flipV="0" flipH="0">
            <a:off x="18846800" y="3771900"/>
            <a:ext cx="1066800" cy="1079500"/>
          </a:xfrm>
          <a:prstGeom prst="rect">
            <a:avLst/>
          </a:prstGeom>
        </p:spPr>
      </p:pic>
      <p:pic>
        <p:nvPicPr>
          <p:cNvPr id="1004" name="image 1004"/>
          <p:cNvPicPr>
            <a:picLocks noChangeAspect="1"/>
          </p:cNvPicPr>
          <p:nvPr/>
        </p:nvPicPr>
        <p:blipFill>
          <a:blip r:embed="rId1004">
                </a:blip>
          <a:srcRect/>
          <a:stretch>
            <a:fillRect/>
          </a:stretch>
        </p:blipFill>
        <p:spPr>
          <a:xfrm rot="0" flipV="0" flipH="0">
            <a:off x="2667000" y="3111500"/>
            <a:ext cx="11379200" cy="1524000"/>
          </a:xfrm>
          <a:prstGeom prst="rect">
            <a:avLst/>
          </a:prstGeom>
        </p:spPr>
      </p:pic>
      <p:pic>
        <p:nvPicPr>
          <p:cNvPr id="1005" name="image 1005"/>
          <p:cNvPicPr>
            <a:picLocks noChangeAspect="1"/>
          </p:cNvPicPr>
          <p:nvPr/>
        </p:nvPicPr>
        <p:blipFill>
          <a:blip r:embed="rId1005">
                </a:blip>
          <a:srcRect/>
          <a:stretch>
            <a:fillRect/>
          </a:stretch>
        </p:blipFill>
        <p:spPr>
          <a:xfrm rot="0" flipV="0" flipH="0">
            <a:off x="17145000" y="11188700"/>
            <a:ext cx="7264400" cy="2413000"/>
          </a:xfrm>
          <a:prstGeom prst="rect">
            <a:avLst/>
          </a:prstGeom>
        </p:spPr>
      </p:pic>
      <p:pic>
        <p:nvPicPr>
          <p:cNvPr id="1006" name="image 1006"/>
          <p:cNvPicPr>
            <a:picLocks noChangeAspect="1"/>
          </p:cNvPicPr>
          <p:nvPr/>
        </p:nvPicPr>
        <p:blipFill>
          <a:blip r:embed="rId1006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1007" name="image 1007"/>
          <p:cNvPicPr>
            <a:picLocks noChangeAspect="1"/>
          </p:cNvPicPr>
          <p:nvPr/>
        </p:nvPicPr>
        <p:blipFill>
          <a:blip r:embed="rId1007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1008" name="image 1008"/>
          <p:cNvPicPr>
            <a:picLocks noChangeAspect="1"/>
          </p:cNvPicPr>
          <p:nvPr/>
        </p:nvPicPr>
        <p:blipFill>
          <a:blip r:embed="rId1008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1009" name="Object 1009"/>
          <p:cNvSpPr txBox="1"/>
          <p:nvPr/>
        </p:nvSpPr>
        <p:spPr>
          <a:xfrm>
            <a:off x="1963935" y="825915"/>
            <a:ext cx="9232169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社群转化率分析</a:t>
            </a:r>
            <a:endParaRPr lang="zh-CN" altLang="en-US"/>
          </a:p>
        </p:txBody>
      </p:sp>
      <p:sp>
        <p:nvSpPr>
          <p:cNvPr id="10010" name="Object 10010"/>
          <p:cNvSpPr txBox="1"/>
          <p:nvPr/>
        </p:nvSpPr>
        <p:spPr>
          <a:xfrm>
            <a:off x="5464298" y="3289300"/>
            <a:ext cx="5784602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购买课程人数</a:t>
            </a:r>
            <a:endParaRPr lang="zh-CN" altLang="en-US"/>
          </a:p>
        </p:txBody>
      </p:sp>
      <p:sp>
        <p:nvSpPr>
          <p:cNvPr id="10011" name="Object 10011"/>
          <p:cNvSpPr txBox="1"/>
          <p:nvPr/>
        </p:nvSpPr>
        <p:spPr>
          <a:xfrm>
            <a:off x="16196071" y="6997300"/>
            <a:ext cx="5232400" cy="248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833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从购买课程的人数统计中可看出，购买人数占用户总数的40%，转化率比较低，在下个月的运营中改变运营策略以增加转化率</a:t>
            </a:r>
            <a:endParaRPr lang="zh-CN" altLang="en-US"/>
          </a:p>
        </p:txBody>
      </p:sp>
      <p:pic>
        <p:nvPicPr>
          <p:cNvPr id="10012" name="image 10012"/>
          <p:cNvPicPr>
            <a:picLocks noChangeAspect="1"/>
          </p:cNvPicPr>
          <p:nvPr/>
        </p:nvPicPr>
        <p:blipFill>
          <a:blip r:embed="rId10012">
                </a:blip>
          <a:srcRect/>
          <a:stretch>
            <a:fillRect/>
          </a:stretch>
        </p:blipFill>
        <p:spPr>
          <a:xfrm rot="0" flipV="0" flipH="0">
            <a:off x="2371791" y="4972049"/>
            <a:ext cx="11476872" cy="75566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17157700" y="11188700"/>
            <a:ext cx="7251700" cy="24130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2006600" y="9105900"/>
            <a:ext cx="20358100" cy="2705100"/>
          </a:xfrm>
          <a:prstGeom prst="rect">
            <a:avLst/>
          </a:prstGeom>
        </p:spPr>
      </p:pic>
      <p:pic>
        <p:nvPicPr>
          <p:cNvPr id="1103" name="image 1103"/>
          <p:cNvPicPr>
            <a:picLocks noChangeAspect="1"/>
          </p:cNvPicPr>
          <p:nvPr/>
        </p:nvPicPr>
        <p:blipFill>
          <a:blip r:embed="rId1103">
                </a:blip>
          <a:srcRect/>
          <a:stretch>
            <a:fillRect/>
          </a:stretch>
        </p:blipFill>
        <p:spPr>
          <a:xfrm rot="0" flipV="0" flipH="0">
            <a:off x="12141200" y="9512300"/>
            <a:ext cx="101600" cy="1828800"/>
          </a:xfrm>
          <a:prstGeom prst="rect">
            <a:avLst/>
          </a:prstGeom>
        </p:spPr>
      </p:pic>
      <p:pic>
        <p:nvPicPr>
          <p:cNvPr id="1104" name="image 1104"/>
          <p:cNvPicPr>
            <a:picLocks noChangeAspect="1"/>
          </p:cNvPicPr>
          <p:nvPr/>
        </p:nvPicPr>
        <p:blipFill>
          <a:blip r:embed="rId1104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1105" name="image 1105"/>
          <p:cNvPicPr>
            <a:picLocks noChangeAspect="1"/>
          </p:cNvPicPr>
          <p:nvPr/>
        </p:nvPicPr>
        <p:blipFill>
          <a:blip r:embed="rId1105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1106" name="image 1106"/>
          <p:cNvPicPr>
            <a:picLocks noChangeAspect="1"/>
          </p:cNvPicPr>
          <p:nvPr/>
        </p:nvPicPr>
        <p:blipFill>
          <a:blip r:embed="rId1106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1107" name="Object 1107"/>
          <p:cNvSpPr txBox="1"/>
          <p:nvPr/>
        </p:nvSpPr>
        <p:spPr>
          <a:xfrm>
            <a:off x="1956792" y="825122"/>
            <a:ext cx="6703809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XX活动总结</a:t>
            </a:r>
            <a:endParaRPr lang="zh-CN" altLang="en-US"/>
          </a:p>
        </p:txBody>
      </p:sp>
      <p:pic>
        <p:nvPicPr>
          <p:cNvPr id="1108" name="image 1108"/>
          <p:cNvPicPr>
            <a:picLocks noChangeAspect="1"/>
          </p:cNvPicPr>
          <p:nvPr/>
        </p:nvPicPr>
        <p:blipFill>
          <a:blip r:embed="rId1108">
                </a:blip>
          <a:srcRect/>
          <a:stretch>
            <a:fillRect/>
          </a:stretch>
        </p:blipFill>
        <p:spPr>
          <a:xfrm rot="0" flipV="0" flipH="0">
            <a:off x="2133600" y="3035300"/>
            <a:ext cx="393700" cy="393700"/>
          </a:xfrm>
          <a:prstGeom prst="rect">
            <a:avLst/>
          </a:prstGeom>
        </p:spPr>
      </p:pic>
      <p:pic>
        <p:nvPicPr>
          <p:cNvPr id="1109" name="image 1109"/>
          <p:cNvPicPr>
            <a:picLocks noChangeAspect="1"/>
          </p:cNvPicPr>
          <p:nvPr/>
        </p:nvPicPr>
        <p:blipFill>
          <a:blip r:embed="rId1109">
                </a:blip>
          <a:srcRect/>
          <a:stretch>
            <a:fillRect/>
          </a:stretch>
        </p:blipFill>
        <p:spPr>
          <a:xfrm rot="0" flipV="0" flipH="0">
            <a:off x="12179300" y="3035300"/>
            <a:ext cx="393700" cy="393700"/>
          </a:xfrm>
          <a:prstGeom prst="rect">
            <a:avLst/>
          </a:prstGeom>
        </p:spPr>
      </p:pic>
      <p:sp>
        <p:nvSpPr>
          <p:cNvPr id="11010" name="Object 11010"/>
          <p:cNvSpPr txBox="1"/>
          <p:nvPr/>
        </p:nvSpPr>
        <p:spPr>
          <a:xfrm>
            <a:off x="2554089" y="2916170"/>
            <a:ext cx="8868778" cy="50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3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通过海报和公众号活动扫码入群的用户</a:t>
            </a:r>
            <a:endParaRPr lang="zh-CN" altLang="en-US"/>
          </a:p>
        </p:txBody>
      </p:sp>
      <p:sp>
        <p:nvSpPr>
          <p:cNvPr id="11011" name="Object 11011"/>
          <p:cNvSpPr txBox="1"/>
          <p:nvPr/>
        </p:nvSpPr>
        <p:spPr>
          <a:xfrm>
            <a:off x="12643048" y="2916170"/>
            <a:ext cx="8033869" cy="50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3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转发海报的用户</a:t>
            </a:r>
            <a:endParaRPr lang="zh-CN" altLang="en-US"/>
          </a:p>
        </p:txBody>
      </p:sp>
      <p:sp>
        <p:nvSpPr>
          <p:cNvPr id="11012" name="Object 11012"/>
          <p:cNvSpPr txBox="1"/>
          <p:nvPr/>
        </p:nvSpPr>
        <p:spPr>
          <a:xfrm>
            <a:off x="2549921" y="9629563"/>
            <a:ext cx="282293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活动总结</a:t>
            </a:r>
            <a:endParaRPr lang="zh-CN" altLang="en-US"/>
          </a:p>
        </p:txBody>
      </p:sp>
      <p:sp>
        <p:nvSpPr>
          <p:cNvPr id="11013" name="Object 11013"/>
          <p:cNvSpPr txBox="1"/>
          <p:nvPr/>
        </p:nvSpPr>
        <p:spPr>
          <a:xfrm>
            <a:off x="5339556" y="9649417"/>
            <a:ext cx="60833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在这两组数据中可看出，本次活动主要是针对目标人群，流量增长达到预期水平</a:t>
            </a:r>
            <a:endParaRPr lang="zh-CN" altLang="en-US"/>
          </a:p>
        </p:txBody>
      </p:sp>
      <p:sp>
        <p:nvSpPr>
          <p:cNvPr id="11014" name="Object 11014"/>
          <p:cNvSpPr txBox="1"/>
          <p:nvPr/>
        </p:nvSpPr>
        <p:spPr>
          <a:xfrm>
            <a:off x="12809339" y="9619443"/>
            <a:ext cx="296307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运营策略</a:t>
            </a:r>
            <a:endParaRPr lang="zh-CN" altLang="en-US"/>
          </a:p>
        </p:txBody>
      </p:sp>
      <p:sp>
        <p:nvSpPr>
          <p:cNvPr id="11015" name="Object 11015"/>
          <p:cNvSpPr txBox="1"/>
          <p:nvPr/>
        </p:nvSpPr>
        <p:spPr>
          <a:xfrm>
            <a:off x="15518407" y="9651600"/>
            <a:ext cx="61722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清晰了解到用户对某产品的黏性，并且可制定出所被用户接受得运营策略</a:t>
            </a:r>
            <a:endParaRPr lang="zh-CN" altLang="en-US"/>
          </a:p>
        </p:txBody>
      </p:sp>
      <p:pic>
        <p:nvPicPr>
          <p:cNvPr id="11016" name="image 11016"/>
          <p:cNvPicPr>
            <a:picLocks noChangeAspect="1"/>
          </p:cNvPicPr>
          <p:nvPr/>
        </p:nvPicPr>
        <p:blipFill>
          <a:blip r:embed="rId11016">
                </a:blip>
          <a:srcRect/>
          <a:stretch>
            <a:fillRect/>
          </a:stretch>
        </p:blipFill>
        <p:spPr>
          <a:xfrm rot="0" flipV="0" flipH="0">
            <a:off x="2429704" y="3660016"/>
            <a:ext cx="8840751" cy="5487523"/>
          </a:xfrm>
          <a:prstGeom prst="rect">
            <a:avLst/>
          </a:prstGeom>
        </p:spPr>
      </p:pic>
      <p:pic>
        <p:nvPicPr>
          <p:cNvPr id="11017" name="image 11017"/>
          <p:cNvPicPr>
            <a:picLocks noChangeAspect="1"/>
          </p:cNvPicPr>
          <p:nvPr/>
        </p:nvPicPr>
        <p:blipFill>
          <a:blip r:embed="rId11017">
                </a:blip>
          <a:srcRect/>
          <a:stretch>
            <a:fillRect/>
          </a:stretch>
        </p:blipFill>
        <p:spPr>
          <a:xfrm rot="0" flipV="0" flipH="0">
            <a:off x="12192000" y="3660006"/>
            <a:ext cx="9735755" cy="5487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1955800" y="8089900"/>
            <a:ext cx="10248900" cy="1270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-25400" y="11087100"/>
            <a:ext cx="6553200" cy="26416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12712700" y="-25400"/>
            <a:ext cx="11684000" cy="3200400"/>
          </a:xfrm>
          <a:prstGeom prst="rect">
            <a:avLst/>
          </a:prstGeom>
        </p:spPr>
      </p:pic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19291300" y="-25400"/>
            <a:ext cx="5105400" cy="2654300"/>
          </a:xfrm>
          <a:prstGeom prst="rect">
            <a:avLst/>
          </a:prstGeom>
        </p:spPr>
      </p:pic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18859500" y="12750800"/>
            <a:ext cx="5537200" cy="977900"/>
          </a:xfrm>
          <a:prstGeom prst="rect">
            <a:avLst/>
          </a:prstGeom>
        </p:spPr>
      </p:pic>
      <p:pic>
        <p:nvPicPr>
          <p:cNvPr id="1206" name="image 1206"/>
          <p:cNvPicPr>
            <a:picLocks noChangeAspect="1"/>
          </p:cNvPicPr>
          <p:nvPr/>
        </p:nvPicPr>
        <p:blipFill>
          <a:blip r:embed="rId1206">
                </a:blip>
          <a:srcRect/>
          <a:stretch>
            <a:fillRect/>
          </a:stretch>
        </p:blipFill>
        <p:spPr>
          <a:xfrm rot="0" flipV="0" flipH="0">
            <a:off x="1955800" y="1993900"/>
            <a:ext cx="5727700" cy="1943100"/>
          </a:xfrm>
          <a:prstGeom prst="rect">
            <a:avLst/>
          </a:prstGeom>
        </p:spPr>
      </p:pic>
      <p:sp>
        <p:nvSpPr>
          <p:cNvPr id="1207" name="Object 1207"/>
          <p:cNvSpPr txBox="1"/>
          <p:nvPr/>
        </p:nvSpPr>
        <p:spPr>
          <a:xfrm>
            <a:off x="10996809" y="4019549"/>
            <a:ext cx="12189007" cy="914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0" i="0" b="0" dirty="0" smtClean="0" lang="zh-CN">
                <a:gradFill flip="none" rotWithShape="1">
                  <a:gsLst>
                    <a:gs pos="0">
                      <a:srgbClr val="362F7E"/>
                    </a:gs>
                    <a:gs pos="100000">
                      <a:srgbClr val="291D58"/>
                    </a:gs>
                  </a:gsLst>
                  <a:lin ang="5400000" scale="1"/>
                </a:gra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1208" name="Object 1208"/>
          <p:cNvSpPr txBox="1"/>
          <p:nvPr/>
        </p:nvSpPr>
        <p:spPr>
          <a:xfrm>
            <a:off x="1793478" y="5244488"/>
            <a:ext cx="8929018" cy="175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1500" i="0" b="0" dirty="0" smtClean="0" lang="zh-CN">
                <a:solidFill>
                  <a:srgbClr val="DF240A"/>
                </a:solidFill>
                <a:latin typeface="OPPOSans-B"/>
                <a:ea typeface="OPPOSans-B"/>
              </a:rPr>
              <a:t>工作总结</a:t>
            </a:r>
            <a:endParaRPr lang="zh-CN" altLang="en-US"/>
          </a:p>
        </p:txBody>
      </p:sp>
      <p:sp>
        <p:nvSpPr>
          <p:cNvPr id="1209" name="Object 1209"/>
          <p:cNvSpPr txBox="1"/>
          <p:nvPr/>
        </p:nvSpPr>
        <p:spPr>
          <a:xfrm>
            <a:off x="1864121" y="6999557"/>
            <a:ext cx="6950976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291D58"/>
                </a:solidFill>
                <a:latin typeface="OPPOSans-R"/>
                <a:ea typeface="OPPOSans-R"/>
              </a:rPr>
              <a:t>Job summery</a:t>
            </a:r>
            <a:endParaRPr lang="zh-CN" altLang="en-US"/>
          </a:p>
        </p:txBody>
      </p:sp>
      <p:sp>
        <p:nvSpPr>
          <p:cNvPr id="12010" name="Object 12010"/>
          <p:cNvSpPr txBox="1"/>
          <p:nvPr/>
        </p:nvSpPr>
        <p:spPr>
          <a:xfrm>
            <a:off x="1858962" y="8611242"/>
            <a:ext cx="8863533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工作成绩/不足之处及解决方案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17145000" y="11188700"/>
            <a:ext cx="7264400" cy="24130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1303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1305" name="Object 1305"/>
          <p:cNvSpPr txBox="1"/>
          <p:nvPr/>
        </p:nvSpPr>
        <p:spPr>
          <a:xfrm>
            <a:off x="1934765" y="829686"/>
            <a:ext cx="5987802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工作成绩</a:t>
            </a:r>
            <a:endParaRPr lang="zh-CN" altLang="en-US"/>
          </a:p>
        </p:txBody>
      </p:sp>
      <p:pic>
        <p:nvPicPr>
          <p:cNvPr id="1306" name="image 1306"/>
          <p:cNvPicPr>
            <a:picLocks noChangeAspect="1"/>
          </p:cNvPicPr>
          <p:nvPr/>
        </p:nvPicPr>
        <p:blipFill>
          <a:blip r:embed="rId1306">
                </a:blip>
          <a:srcRect/>
          <a:stretch>
            <a:fillRect/>
          </a:stretch>
        </p:blipFill>
        <p:spPr>
          <a:xfrm rot="0" flipV="0" flipH="0">
            <a:off x="2273300" y="10782300"/>
            <a:ext cx="7531100" cy="2959100"/>
          </a:xfrm>
          <a:prstGeom prst="rect">
            <a:avLst/>
          </a:prstGeom>
        </p:spPr>
      </p:pic>
      <p:pic>
        <p:nvPicPr>
          <p:cNvPr id="1307" name="image 1307"/>
          <p:cNvPicPr>
            <a:picLocks noChangeAspect="1"/>
          </p:cNvPicPr>
          <p:nvPr/>
        </p:nvPicPr>
        <p:blipFill>
          <a:blip r:embed="rId1307">
                </a:blip>
          <a:srcRect/>
          <a:stretch>
            <a:fillRect/>
          </a:stretch>
        </p:blipFill>
        <p:spPr>
          <a:xfrm rot="0" flipV="0" flipH="0">
            <a:off x="7518400" y="10782300"/>
            <a:ext cx="4533900" cy="2959100"/>
          </a:xfrm>
          <a:prstGeom prst="rect">
            <a:avLst/>
          </a:prstGeom>
        </p:spPr>
      </p:pic>
      <p:pic>
        <p:nvPicPr>
          <p:cNvPr id="1308" name="image 1308"/>
          <p:cNvPicPr>
            <a:picLocks noChangeAspect="1"/>
          </p:cNvPicPr>
          <p:nvPr/>
        </p:nvPicPr>
        <p:blipFill>
          <a:blip r:embed="rId1308">
                </a:blip>
          <a:srcRect/>
          <a:stretch>
            <a:fillRect/>
          </a:stretch>
        </p:blipFill>
        <p:spPr>
          <a:xfrm rot="0" flipV="0" flipH="0">
            <a:off x="14681200" y="10782300"/>
            <a:ext cx="7505700" cy="2946400"/>
          </a:xfrm>
          <a:prstGeom prst="rect">
            <a:avLst/>
          </a:prstGeom>
        </p:spPr>
      </p:pic>
      <p:pic>
        <p:nvPicPr>
          <p:cNvPr id="1309" name="image 1309"/>
          <p:cNvPicPr>
            <a:picLocks noChangeAspect="1"/>
          </p:cNvPicPr>
          <p:nvPr/>
        </p:nvPicPr>
        <p:blipFill>
          <a:blip r:embed="rId1309">
                </a:blip>
          <a:srcRect/>
          <a:stretch>
            <a:fillRect/>
          </a:stretch>
        </p:blipFill>
        <p:spPr>
          <a:xfrm rot="0" flipV="0" flipH="0">
            <a:off x="12420600" y="10782300"/>
            <a:ext cx="4521200" cy="2946400"/>
          </a:xfrm>
          <a:prstGeom prst="rect">
            <a:avLst/>
          </a:prstGeom>
        </p:spPr>
      </p:pic>
      <p:pic>
        <p:nvPicPr>
          <p:cNvPr id="13010" name="image 13010"/>
          <p:cNvPicPr>
            <a:picLocks noChangeAspect="1"/>
          </p:cNvPicPr>
          <p:nvPr/>
        </p:nvPicPr>
        <p:blipFill>
          <a:blip r:embed="rId13010">
                </a:blip>
          <a:srcRect/>
          <a:stretch>
            <a:fillRect/>
          </a:stretch>
        </p:blipFill>
        <p:spPr>
          <a:xfrm rot="0" flipV="0" flipH="0">
            <a:off x="2273300" y="3200400"/>
            <a:ext cx="4203700" cy="7620000"/>
          </a:xfrm>
          <a:prstGeom prst="rect">
            <a:avLst/>
          </a:prstGeom>
        </p:spPr>
      </p:pic>
      <p:pic>
        <p:nvPicPr>
          <p:cNvPr id="13011" name="image 13011"/>
          <p:cNvPicPr>
            <a:picLocks noChangeAspect="1"/>
          </p:cNvPicPr>
          <p:nvPr/>
        </p:nvPicPr>
        <p:blipFill>
          <a:blip r:embed="rId13011">
                </a:blip>
          <a:srcRect/>
          <a:stretch>
            <a:fillRect/>
          </a:stretch>
        </p:blipFill>
        <p:spPr>
          <a:xfrm rot="0" flipV="0" flipH="0">
            <a:off x="7518400" y="3200400"/>
            <a:ext cx="4191000" cy="7620000"/>
          </a:xfrm>
          <a:prstGeom prst="rect">
            <a:avLst/>
          </a:prstGeom>
        </p:spPr>
      </p:pic>
      <p:pic>
        <p:nvPicPr>
          <p:cNvPr id="13012" name="image 13012"/>
          <p:cNvPicPr>
            <a:picLocks noChangeAspect="1"/>
          </p:cNvPicPr>
          <p:nvPr/>
        </p:nvPicPr>
        <p:blipFill>
          <a:blip r:embed="rId13012">
                </a:blip>
          <a:srcRect/>
          <a:stretch>
            <a:fillRect/>
          </a:stretch>
        </p:blipFill>
        <p:spPr>
          <a:xfrm rot="0" flipV="0" flipH="0">
            <a:off x="12763500" y="3200400"/>
            <a:ext cx="4191000" cy="7620000"/>
          </a:xfrm>
          <a:prstGeom prst="rect">
            <a:avLst/>
          </a:prstGeom>
        </p:spPr>
      </p:pic>
      <p:pic>
        <p:nvPicPr>
          <p:cNvPr id="13013" name="image 13013"/>
          <p:cNvPicPr>
            <a:picLocks noChangeAspect="1"/>
          </p:cNvPicPr>
          <p:nvPr/>
        </p:nvPicPr>
        <p:blipFill>
          <a:blip r:embed="rId13013">
                </a:blip>
          <a:srcRect/>
          <a:stretch>
            <a:fillRect/>
          </a:stretch>
        </p:blipFill>
        <p:spPr>
          <a:xfrm rot="0" flipV="0" flipH="0">
            <a:off x="17995900" y="3200400"/>
            <a:ext cx="4191000" cy="7620000"/>
          </a:xfrm>
          <a:prstGeom prst="rect">
            <a:avLst/>
          </a:prstGeom>
        </p:spPr>
      </p:pic>
      <p:pic>
        <p:nvPicPr>
          <p:cNvPr id="13014" name="image 13014"/>
          <p:cNvPicPr>
            <a:picLocks noChangeAspect="1"/>
          </p:cNvPicPr>
          <p:nvPr/>
        </p:nvPicPr>
        <p:blipFill>
          <a:blip r:embed="rId13014">
                </a:blip>
          <a:srcRect/>
          <a:stretch>
            <a:fillRect/>
          </a:stretch>
        </p:blipFill>
        <p:spPr>
          <a:xfrm rot="0" flipV="0" flipH="0">
            <a:off x="3594100" y="4483100"/>
            <a:ext cx="1460500" cy="1384300"/>
          </a:xfrm>
          <a:prstGeom prst="rect">
            <a:avLst/>
          </a:prstGeom>
        </p:spPr>
      </p:pic>
      <p:pic>
        <p:nvPicPr>
          <p:cNvPr id="13015" name="image 13015"/>
          <p:cNvPicPr>
            <a:picLocks noChangeAspect="1"/>
          </p:cNvPicPr>
          <p:nvPr/>
        </p:nvPicPr>
        <p:blipFill>
          <a:blip r:embed="rId13015">
                </a:blip>
          <a:srcRect/>
          <a:stretch>
            <a:fillRect/>
          </a:stretch>
        </p:blipFill>
        <p:spPr>
          <a:xfrm rot="0" flipV="0" flipH="0">
            <a:off x="8890000" y="4470400"/>
            <a:ext cx="1409700" cy="1384300"/>
          </a:xfrm>
          <a:prstGeom prst="rect">
            <a:avLst/>
          </a:prstGeom>
        </p:spPr>
      </p:pic>
      <p:pic>
        <p:nvPicPr>
          <p:cNvPr id="13016" name="image 13016"/>
          <p:cNvPicPr>
            <a:picLocks noChangeAspect="1"/>
          </p:cNvPicPr>
          <p:nvPr/>
        </p:nvPicPr>
        <p:blipFill>
          <a:blip r:embed="rId13016">
                </a:blip>
          <a:srcRect/>
          <a:stretch>
            <a:fillRect/>
          </a:stretch>
        </p:blipFill>
        <p:spPr>
          <a:xfrm rot="0" flipV="0" flipH="0">
            <a:off x="14058900" y="4457700"/>
            <a:ext cx="1524000" cy="1447800"/>
          </a:xfrm>
          <a:prstGeom prst="rect">
            <a:avLst/>
          </a:prstGeom>
        </p:spPr>
      </p:pic>
      <p:pic>
        <p:nvPicPr>
          <p:cNvPr id="13017" name="image 13017"/>
          <p:cNvPicPr>
            <a:picLocks noChangeAspect="1"/>
          </p:cNvPicPr>
          <p:nvPr/>
        </p:nvPicPr>
        <p:blipFill>
          <a:blip r:embed="rId13017">
                </a:blip>
          <a:srcRect/>
          <a:stretch>
            <a:fillRect/>
          </a:stretch>
        </p:blipFill>
        <p:spPr>
          <a:xfrm rot="0" flipV="0" flipH="0">
            <a:off x="19443700" y="4559300"/>
            <a:ext cx="1231900" cy="1231900"/>
          </a:xfrm>
          <a:prstGeom prst="rect">
            <a:avLst/>
          </a:prstGeom>
        </p:spPr>
      </p:pic>
      <p:sp>
        <p:nvSpPr>
          <p:cNvPr id="13018" name="Object 13018"/>
          <p:cNvSpPr txBox="1"/>
          <p:nvPr/>
        </p:nvSpPr>
        <p:spPr>
          <a:xfrm>
            <a:off x="2858095" y="6546127"/>
            <a:ext cx="3017749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用户</a:t>
            </a:r>
            <a:endParaRPr lang="zh-CN" altLang="en-US"/>
          </a:p>
        </p:txBody>
      </p:sp>
      <p:sp>
        <p:nvSpPr>
          <p:cNvPr id="13019" name="Object 13019"/>
          <p:cNvSpPr txBox="1"/>
          <p:nvPr/>
        </p:nvSpPr>
        <p:spPr>
          <a:xfrm>
            <a:off x="8032948" y="6565177"/>
            <a:ext cx="3047516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社群</a:t>
            </a:r>
            <a:endParaRPr lang="zh-CN" altLang="en-US"/>
          </a:p>
        </p:txBody>
      </p:sp>
      <p:sp>
        <p:nvSpPr>
          <p:cNvPr id="13020" name="Object 13020"/>
          <p:cNvSpPr txBox="1"/>
          <p:nvPr/>
        </p:nvSpPr>
        <p:spPr>
          <a:xfrm>
            <a:off x="13248484" y="6546127"/>
            <a:ext cx="3200400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增长</a:t>
            </a:r>
            <a:endParaRPr lang="zh-CN" altLang="en-US"/>
          </a:p>
        </p:txBody>
      </p:sp>
      <p:sp>
        <p:nvSpPr>
          <p:cNvPr id="13021" name="Object 13021"/>
          <p:cNvSpPr txBox="1"/>
          <p:nvPr/>
        </p:nvSpPr>
        <p:spPr>
          <a:xfrm>
            <a:off x="18614716" y="6549501"/>
            <a:ext cx="2980753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转化</a:t>
            </a:r>
            <a:endParaRPr lang="zh-CN" altLang="en-US"/>
          </a:p>
        </p:txBody>
      </p:sp>
      <p:sp>
        <p:nvSpPr>
          <p:cNvPr id="13022" name="Object 13022"/>
          <p:cNvSpPr txBox="1"/>
          <p:nvPr/>
        </p:nvSpPr>
        <p:spPr>
          <a:xfrm>
            <a:off x="2756495" y="7628133"/>
            <a:ext cx="3390900" cy="1993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用户增长与活跃情况较好，社群内气氛较好，用户较为活跃</a:t>
            </a:r>
            <a:endParaRPr lang="zh-CN" altLang="en-US"/>
          </a:p>
        </p:txBody>
      </p:sp>
      <p:sp>
        <p:nvSpPr>
          <p:cNvPr id="13023" name="Object 13023"/>
          <p:cNvSpPr txBox="1"/>
          <p:nvPr/>
        </p:nvSpPr>
        <p:spPr>
          <a:xfrm>
            <a:off x="7982148" y="7627736"/>
            <a:ext cx="35306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社群数量从一个增加为两个，为后续的转化做准备</a:t>
            </a:r>
            <a:endParaRPr lang="zh-CN" altLang="en-US"/>
          </a:p>
        </p:txBody>
      </p:sp>
      <p:sp>
        <p:nvSpPr>
          <p:cNvPr id="13024" name="Object 13024"/>
          <p:cNvSpPr txBox="1"/>
          <p:nvPr/>
        </p:nvSpPr>
        <p:spPr>
          <a:xfrm>
            <a:off x="13184981" y="7628530"/>
            <a:ext cx="34544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通过活动策划和裂变，本月累计增加用户数量1000＋</a:t>
            </a:r>
            <a:endParaRPr lang="zh-CN" altLang="en-US"/>
          </a:p>
        </p:txBody>
      </p:sp>
      <p:sp>
        <p:nvSpPr>
          <p:cNvPr id="13025" name="Object 13025"/>
          <p:cNvSpPr txBox="1"/>
          <p:nvPr/>
        </p:nvSpPr>
        <p:spPr>
          <a:xfrm>
            <a:off x="18386623" y="7628133"/>
            <a:ext cx="35560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用户转化情况与上月相比有所增加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17157700" y="11188700"/>
            <a:ext cx="7251700" cy="2413000"/>
          </a:xfrm>
          <a:prstGeom prst="rect">
            <a:avLst/>
          </a:prstGeom>
        </p:spPr>
      </p:pic>
      <p:pic>
        <p:nvPicPr>
          <p:cNvPr id="1402" name="image 1402"/>
          <p:cNvPicPr>
            <a:picLocks noChangeAspect="1"/>
          </p:cNvPicPr>
          <p:nvPr/>
        </p:nvPicPr>
        <p:blipFill>
          <a:blip r:embed="rId1402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1405" name="Object 1405"/>
          <p:cNvSpPr txBox="1"/>
          <p:nvPr/>
        </p:nvSpPr>
        <p:spPr>
          <a:xfrm>
            <a:off x="1945679" y="818772"/>
            <a:ext cx="6598533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不足之处</a:t>
            </a:r>
            <a:endParaRPr lang="zh-CN" altLang="en-US"/>
          </a:p>
        </p:txBody>
      </p:sp>
      <p:pic>
        <p:nvPicPr>
          <p:cNvPr id="1406" name="image 1406"/>
          <p:cNvPicPr>
            <a:picLocks noChangeAspect="1"/>
          </p:cNvPicPr>
          <p:nvPr/>
        </p:nvPicPr>
        <p:blipFill>
          <a:blip r:embed="rId1406">
                </a:blip>
          <a:srcRect/>
          <a:stretch>
            <a:fillRect/>
          </a:stretch>
        </p:blipFill>
        <p:spPr>
          <a:xfrm rot="0" flipV="0" flipH="0">
            <a:off x="11887200" y="4279900"/>
            <a:ext cx="1816100" cy="1739900"/>
          </a:xfrm>
          <a:prstGeom prst="rect">
            <a:avLst/>
          </a:prstGeom>
        </p:spPr>
      </p:pic>
      <p:pic>
        <p:nvPicPr>
          <p:cNvPr id="1407" name="image 1407"/>
          <p:cNvPicPr>
            <a:picLocks noChangeAspect="1"/>
          </p:cNvPicPr>
          <p:nvPr/>
        </p:nvPicPr>
        <p:blipFill>
          <a:blip r:embed="rId1407">
                </a:blip>
          <a:srcRect/>
          <a:stretch>
            <a:fillRect/>
          </a:stretch>
        </p:blipFill>
        <p:spPr>
          <a:xfrm rot="0" flipV="0" flipH="0">
            <a:off x="13728700" y="6045200"/>
            <a:ext cx="1752600" cy="1803400"/>
          </a:xfrm>
          <a:prstGeom prst="rect">
            <a:avLst/>
          </a:prstGeom>
        </p:spPr>
      </p:pic>
      <p:pic>
        <p:nvPicPr>
          <p:cNvPr id="1408" name="image 1408"/>
          <p:cNvPicPr>
            <a:picLocks noChangeAspect="1"/>
          </p:cNvPicPr>
          <p:nvPr/>
        </p:nvPicPr>
        <p:blipFill>
          <a:blip r:embed="rId1408">
                </a:blip>
          <a:srcRect/>
          <a:stretch>
            <a:fillRect/>
          </a:stretch>
        </p:blipFill>
        <p:spPr>
          <a:xfrm rot="0" flipV="0" flipH="0">
            <a:off x="11887200" y="7835900"/>
            <a:ext cx="1816100" cy="1752600"/>
          </a:xfrm>
          <a:prstGeom prst="rect">
            <a:avLst/>
          </a:prstGeom>
        </p:spPr>
      </p:pic>
      <p:pic>
        <p:nvPicPr>
          <p:cNvPr id="1409" name="image 1409"/>
          <p:cNvPicPr>
            <a:picLocks noChangeAspect="1"/>
          </p:cNvPicPr>
          <p:nvPr/>
        </p:nvPicPr>
        <p:blipFill>
          <a:blip r:embed="rId1409">
                </a:blip>
          <a:srcRect/>
          <a:stretch>
            <a:fillRect/>
          </a:stretch>
        </p:blipFill>
        <p:spPr>
          <a:xfrm rot="0" flipV="0" flipH="0">
            <a:off x="10109200" y="6019800"/>
            <a:ext cx="1752600" cy="1803400"/>
          </a:xfrm>
          <a:prstGeom prst="rect">
            <a:avLst/>
          </a:prstGeom>
        </p:spPr>
      </p:pic>
      <p:pic>
        <p:nvPicPr>
          <p:cNvPr id="14010" name="image 14010"/>
          <p:cNvPicPr>
            <a:picLocks noChangeAspect="1"/>
          </p:cNvPicPr>
          <p:nvPr/>
        </p:nvPicPr>
        <p:blipFill>
          <a:blip r:embed="rId14010">
                </a:blip>
          <a:srcRect/>
          <a:stretch>
            <a:fillRect/>
          </a:stretch>
        </p:blipFill>
        <p:spPr>
          <a:xfrm rot="0" flipV="0" flipH="0">
            <a:off x="9702800" y="3835400"/>
            <a:ext cx="2616200" cy="2616200"/>
          </a:xfrm>
          <a:prstGeom prst="rect">
            <a:avLst/>
          </a:prstGeom>
        </p:spPr>
      </p:pic>
      <p:pic>
        <p:nvPicPr>
          <p:cNvPr id="14011" name="image 14011"/>
          <p:cNvPicPr>
            <a:picLocks noChangeAspect="1"/>
          </p:cNvPicPr>
          <p:nvPr/>
        </p:nvPicPr>
        <p:blipFill>
          <a:blip r:embed="rId14011">
                </a:blip>
          <a:srcRect/>
          <a:stretch>
            <a:fillRect/>
          </a:stretch>
        </p:blipFill>
        <p:spPr>
          <a:xfrm rot="0" flipV="0" flipH="0">
            <a:off x="13296900" y="3835400"/>
            <a:ext cx="2603500" cy="2603500"/>
          </a:xfrm>
          <a:prstGeom prst="rect">
            <a:avLst/>
          </a:prstGeom>
        </p:spPr>
      </p:pic>
      <p:pic>
        <p:nvPicPr>
          <p:cNvPr id="14012" name="image 14012"/>
          <p:cNvPicPr>
            <a:picLocks noChangeAspect="1"/>
          </p:cNvPicPr>
          <p:nvPr/>
        </p:nvPicPr>
        <p:blipFill>
          <a:blip r:embed="rId14012">
                </a:blip>
          <a:srcRect/>
          <a:stretch>
            <a:fillRect/>
          </a:stretch>
        </p:blipFill>
        <p:spPr>
          <a:xfrm rot="0" flipV="0" flipH="0">
            <a:off x="13284200" y="7404100"/>
            <a:ext cx="2628900" cy="2628900"/>
          </a:xfrm>
          <a:prstGeom prst="rect">
            <a:avLst/>
          </a:prstGeom>
        </p:spPr>
      </p:pic>
      <p:pic>
        <p:nvPicPr>
          <p:cNvPr id="14013" name="image 14013"/>
          <p:cNvPicPr>
            <a:picLocks noChangeAspect="1"/>
          </p:cNvPicPr>
          <p:nvPr/>
        </p:nvPicPr>
        <p:blipFill>
          <a:blip r:embed="rId14013">
                </a:blip>
          <a:srcRect/>
          <a:stretch>
            <a:fillRect/>
          </a:stretch>
        </p:blipFill>
        <p:spPr>
          <a:xfrm rot="0" flipV="0" flipH="0">
            <a:off x="9664700" y="7391400"/>
            <a:ext cx="2667000" cy="2654300"/>
          </a:xfrm>
          <a:prstGeom prst="rect">
            <a:avLst/>
          </a:prstGeom>
        </p:spPr>
      </p:pic>
      <p:pic>
        <p:nvPicPr>
          <p:cNvPr id="14014" name="image 14014"/>
          <p:cNvPicPr>
            <a:picLocks noChangeAspect="1"/>
          </p:cNvPicPr>
          <p:nvPr/>
        </p:nvPicPr>
        <p:blipFill>
          <a:blip r:embed="rId14014">
                </a:blip>
          <a:srcRect/>
          <a:stretch>
            <a:fillRect/>
          </a:stretch>
        </p:blipFill>
        <p:spPr>
          <a:xfrm rot="0" flipV="0" flipH="0">
            <a:off x="9791700" y="3873500"/>
            <a:ext cx="2413000" cy="2400300"/>
          </a:xfrm>
          <a:prstGeom prst="rect">
            <a:avLst/>
          </a:prstGeom>
        </p:spPr>
      </p:pic>
      <p:pic>
        <p:nvPicPr>
          <p:cNvPr id="14015" name="image 14015"/>
          <p:cNvPicPr>
            <a:picLocks noChangeAspect="1"/>
          </p:cNvPicPr>
          <p:nvPr/>
        </p:nvPicPr>
        <p:blipFill>
          <a:blip r:embed="rId14015">
                </a:blip>
          <a:srcRect/>
          <a:stretch>
            <a:fillRect/>
          </a:stretch>
        </p:blipFill>
        <p:spPr>
          <a:xfrm rot="0" flipV="0" flipH="0">
            <a:off x="13411200" y="3873500"/>
            <a:ext cx="2387600" cy="2374900"/>
          </a:xfrm>
          <a:prstGeom prst="rect">
            <a:avLst/>
          </a:prstGeom>
        </p:spPr>
      </p:pic>
      <p:pic>
        <p:nvPicPr>
          <p:cNvPr id="14016" name="image 14016"/>
          <p:cNvPicPr>
            <a:picLocks noChangeAspect="1"/>
          </p:cNvPicPr>
          <p:nvPr/>
        </p:nvPicPr>
        <p:blipFill>
          <a:blip r:embed="rId14016">
                </a:blip>
          <a:srcRect/>
          <a:stretch>
            <a:fillRect/>
          </a:stretch>
        </p:blipFill>
        <p:spPr>
          <a:xfrm rot="0" flipV="0" flipH="0">
            <a:off x="13411200" y="7454900"/>
            <a:ext cx="2387600" cy="2374900"/>
          </a:xfrm>
          <a:prstGeom prst="rect">
            <a:avLst/>
          </a:prstGeom>
        </p:spPr>
      </p:pic>
      <p:pic>
        <p:nvPicPr>
          <p:cNvPr id="14017" name="image 14017"/>
          <p:cNvPicPr>
            <a:picLocks noChangeAspect="1"/>
          </p:cNvPicPr>
          <p:nvPr/>
        </p:nvPicPr>
        <p:blipFill>
          <a:blip r:embed="rId14017">
                </a:blip>
          <a:srcRect/>
          <a:stretch>
            <a:fillRect/>
          </a:stretch>
        </p:blipFill>
        <p:spPr>
          <a:xfrm rot="0" flipV="0" flipH="0">
            <a:off x="9829800" y="7454900"/>
            <a:ext cx="2362200" cy="2362200"/>
          </a:xfrm>
          <a:prstGeom prst="rect">
            <a:avLst/>
          </a:prstGeom>
        </p:spPr>
      </p:pic>
      <p:sp>
        <p:nvSpPr>
          <p:cNvPr id="14018" name="Object 14018"/>
          <p:cNvSpPr txBox="1"/>
          <p:nvPr/>
        </p:nvSpPr>
        <p:spPr>
          <a:xfrm>
            <a:off x="10313418" y="4511376"/>
            <a:ext cx="1427512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14019" name="Object 14019"/>
          <p:cNvSpPr txBox="1"/>
          <p:nvPr/>
        </p:nvSpPr>
        <p:spPr>
          <a:xfrm>
            <a:off x="13886477" y="4511376"/>
            <a:ext cx="1408875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14020" name="Object 14020"/>
          <p:cNvSpPr txBox="1"/>
          <p:nvPr/>
        </p:nvSpPr>
        <p:spPr>
          <a:xfrm>
            <a:off x="10313417" y="8143576"/>
            <a:ext cx="1573783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14021" name="Object 14021"/>
          <p:cNvSpPr txBox="1"/>
          <p:nvPr/>
        </p:nvSpPr>
        <p:spPr>
          <a:xfrm>
            <a:off x="13886473" y="8143576"/>
            <a:ext cx="1408874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pic>
        <p:nvPicPr>
          <p:cNvPr id="14022" name="image 14022"/>
          <p:cNvPicPr>
            <a:picLocks noChangeAspect="1"/>
          </p:cNvPicPr>
          <p:nvPr/>
        </p:nvPicPr>
        <p:blipFill>
          <a:blip r:embed="rId14022">
                </a:blip>
          <a:srcRect/>
          <a:stretch>
            <a:fillRect/>
          </a:stretch>
        </p:blipFill>
        <p:spPr>
          <a:xfrm rot="0" flipV="0" flipH="0">
            <a:off x="3403600" y="5029200"/>
            <a:ext cx="4635500" cy="76200"/>
          </a:xfrm>
          <a:prstGeom prst="rect">
            <a:avLst/>
          </a:prstGeom>
        </p:spPr>
      </p:pic>
      <p:pic>
        <p:nvPicPr>
          <p:cNvPr id="14023" name="image 14023"/>
          <p:cNvPicPr>
            <a:picLocks noChangeAspect="1"/>
          </p:cNvPicPr>
          <p:nvPr/>
        </p:nvPicPr>
        <p:blipFill>
          <a:blip r:embed="rId14023">
                </a:blip>
          <a:srcRect/>
          <a:stretch>
            <a:fillRect/>
          </a:stretch>
        </p:blipFill>
        <p:spPr>
          <a:xfrm rot="0" flipV="0" flipH="0">
            <a:off x="16776700" y="5029200"/>
            <a:ext cx="4635500" cy="76200"/>
          </a:xfrm>
          <a:prstGeom prst="rect">
            <a:avLst/>
          </a:prstGeom>
        </p:spPr>
      </p:pic>
      <p:pic>
        <p:nvPicPr>
          <p:cNvPr id="14024" name="image 14024"/>
          <p:cNvPicPr>
            <a:picLocks noChangeAspect="1"/>
          </p:cNvPicPr>
          <p:nvPr/>
        </p:nvPicPr>
        <p:blipFill>
          <a:blip r:embed="rId14024">
                </a:blip>
          <a:srcRect/>
          <a:stretch>
            <a:fillRect/>
          </a:stretch>
        </p:blipFill>
        <p:spPr>
          <a:xfrm rot="0" flipV="0" flipH="0">
            <a:off x="16776700" y="8750300"/>
            <a:ext cx="4635500" cy="63500"/>
          </a:xfrm>
          <a:prstGeom prst="rect">
            <a:avLst/>
          </a:prstGeom>
        </p:spPr>
      </p:pic>
      <p:pic>
        <p:nvPicPr>
          <p:cNvPr id="14025" name="image 14025"/>
          <p:cNvPicPr>
            <a:picLocks noChangeAspect="1"/>
          </p:cNvPicPr>
          <p:nvPr/>
        </p:nvPicPr>
        <p:blipFill>
          <a:blip r:embed="rId14025">
                </a:blip>
          <a:srcRect/>
          <a:stretch>
            <a:fillRect/>
          </a:stretch>
        </p:blipFill>
        <p:spPr>
          <a:xfrm rot="0" flipV="0" flipH="0">
            <a:off x="3403600" y="8750300"/>
            <a:ext cx="4635500" cy="63500"/>
          </a:xfrm>
          <a:prstGeom prst="rect">
            <a:avLst/>
          </a:prstGeom>
        </p:spPr>
      </p:pic>
      <p:sp>
        <p:nvSpPr>
          <p:cNvPr id="14026" name="Object 14026"/>
          <p:cNvSpPr txBox="1"/>
          <p:nvPr/>
        </p:nvSpPr>
        <p:spPr>
          <a:xfrm>
            <a:off x="3289895" y="5279030"/>
            <a:ext cx="49403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活动策划设计较为陈旧，没有新颖的活动来刺激或吸引用户</a:t>
            </a:r>
            <a:endParaRPr lang="zh-CN" altLang="en-US"/>
          </a:p>
        </p:txBody>
      </p:sp>
      <p:sp>
        <p:nvSpPr>
          <p:cNvPr id="14027" name="Object 14027"/>
          <p:cNvSpPr txBox="1"/>
          <p:nvPr/>
        </p:nvSpPr>
        <p:spPr>
          <a:xfrm>
            <a:off x="3403004" y="9003900"/>
            <a:ext cx="48895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运营社群时没有创新的话术与文案能力</a:t>
            </a:r>
            <a:endParaRPr lang="zh-CN" altLang="en-US"/>
          </a:p>
        </p:txBody>
      </p:sp>
      <p:sp>
        <p:nvSpPr>
          <p:cNvPr id="14028" name="Object 14028"/>
          <p:cNvSpPr txBox="1"/>
          <p:nvPr/>
        </p:nvSpPr>
        <p:spPr>
          <a:xfrm>
            <a:off x="16690975" y="5268364"/>
            <a:ext cx="41148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数据分析能力较为薄弱</a:t>
            </a:r>
            <a:endParaRPr lang="zh-CN" altLang="en-US"/>
          </a:p>
        </p:txBody>
      </p:sp>
      <p:sp>
        <p:nvSpPr>
          <p:cNvPr id="14029" name="Object 14029"/>
          <p:cNvSpPr txBox="1"/>
          <p:nvPr/>
        </p:nvSpPr>
        <p:spPr>
          <a:xfrm>
            <a:off x="16701690" y="9003900"/>
            <a:ext cx="50292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统筹筹划活动的能力较差，较为缺乏经验</a:t>
            </a:r>
            <a:endParaRPr lang="zh-CN" altLang="en-US"/>
          </a:p>
        </p:txBody>
      </p:sp>
      <p:sp>
        <p:nvSpPr>
          <p:cNvPr id="14030" name="Object 14030"/>
          <p:cNvSpPr txBox="1"/>
          <p:nvPr/>
        </p:nvSpPr>
        <p:spPr>
          <a:xfrm>
            <a:off x="5355572" y="4130746"/>
            <a:ext cx="2895458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5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活动</a:t>
            </a:r>
            <a:endParaRPr lang="zh-CN" altLang="en-US"/>
          </a:p>
        </p:txBody>
      </p:sp>
      <p:sp>
        <p:nvSpPr>
          <p:cNvPr id="14031" name="Object 14031"/>
          <p:cNvSpPr txBox="1"/>
          <p:nvPr/>
        </p:nvSpPr>
        <p:spPr>
          <a:xfrm>
            <a:off x="5355572" y="7774654"/>
            <a:ext cx="2893275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5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运营</a:t>
            </a:r>
            <a:endParaRPr lang="zh-CN" altLang="en-US"/>
          </a:p>
        </p:txBody>
      </p:sp>
      <p:sp>
        <p:nvSpPr>
          <p:cNvPr id="14032" name="Object 14032"/>
          <p:cNvSpPr txBox="1"/>
          <p:nvPr/>
        </p:nvSpPr>
        <p:spPr>
          <a:xfrm>
            <a:off x="16668353" y="4011882"/>
            <a:ext cx="3118497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分析 </a:t>
            </a:r>
            <a:endParaRPr lang="zh-CN" altLang="en-US"/>
          </a:p>
        </p:txBody>
      </p:sp>
      <p:sp>
        <p:nvSpPr>
          <p:cNvPr id="14033" name="Object 14033"/>
          <p:cNvSpPr txBox="1"/>
          <p:nvPr/>
        </p:nvSpPr>
        <p:spPr>
          <a:xfrm>
            <a:off x="16668948" y="7762946"/>
            <a:ext cx="3302612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统筹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17145000" y="11188700"/>
            <a:ext cx="7264400" cy="24130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1504" name="image 1504"/>
          <p:cNvPicPr>
            <a:picLocks noChangeAspect="1"/>
          </p:cNvPicPr>
          <p:nvPr/>
        </p:nvPicPr>
        <p:blipFill>
          <a:blip r:embed="rId1504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1505" name="Object 1505"/>
          <p:cNvSpPr txBox="1"/>
          <p:nvPr/>
        </p:nvSpPr>
        <p:spPr>
          <a:xfrm>
            <a:off x="1970881" y="823534"/>
            <a:ext cx="5458625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解决方案</a:t>
            </a:r>
            <a:endParaRPr lang="zh-CN" altLang="en-US"/>
          </a:p>
        </p:txBody>
      </p:sp>
      <p:pic>
        <p:nvPicPr>
          <p:cNvPr id="1506" name="image 1506"/>
          <p:cNvPicPr>
            <a:picLocks noChangeAspect="1"/>
          </p:cNvPicPr>
          <p:nvPr/>
        </p:nvPicPr>
        <p:blipFill>
          <a:blip r:embed="rId1506">
                </a:blip>
          <a:srcRect/>
          <a:stretch>
            <a:fillRect/>
          </a:stretch>
        </p:blipFill>
        <p:spPr>
          <a:xfrm rot="0" flipV="0" flipH="0">
            <a:off x="2133600" y="6184900"/>
            <a:ext cx="5143500" cy="914400"/>
          </a:xfrm>
          <a:prstGeom prst="rect">
            <a:avLst/>
          </a:prstGeom>
        </p:spPr>
      </p:pic>
      <p:pic>
        <p:nvPicPr>
          <p:cNvPr id="1507" name="image 1507"/>
          <p:cNvPicPr>
            <a:picLocks noChangeAspect="1"/>
          </p:cNvPicPr>
          <p:nvPr/>
        </p:nvPicPr>
        <p:blipFill>
          <a:blip r:embed="rId1507">
                </a:blip>
          <a:srcRect/>
          <a:stretch>
            <a:fillRect/>
          </a:stretch>
        </p:blipFill>
        <p:spPr>
          <a:xfrm rot="0" flipV="0" flipH="0">
            <a:off x="5702300" y="4406900"/>
            <a:ext cx="292100" cy="2362200"/>
          </a:xfrm>
          <a:prstGeom prst="rect">
            <a:avLst/>
          </a:prstGeom>
        </p:spPr>
      </p:pic>
      <p:pic>
        <p:nvPicPr>
          <p:cNvPr id="1508" name="image 1508"/>
          <p:cNvPicPr>
            <a:picLocks noChangeAspect="1"/>
          </p:cNvPicPr>
          <p:nvPr/>
        </p:nvPicPr>
        <p:blipFill>
          <a:blip r:embed="rId1508">
                </a:blip>
          <a:srcRect/>
          <a:stretch>
            <a:fillRect/>
          </a:stretch>
        </p:blipFill>
        <p:spPr>
          <a:xfrm rot="0" flipV="0" flipH="0">
            <a:off x="3378200" y="4406900"/>
            <a:ext cx="2362200" cy="2362200"/>
          </a:xfrm>
          <a:prstGeom prst="rect">
            <a:avLst/>
          </a:prstGeom>
        </p:spPr>
      </p:pic>
      <p:pic>
        <p:nvPicPr>
          <p:cNvPr id="1509" name="image 1509"/>
          <p:cNvPicPr>
            <a:picLocks noChangeAspect="1"/>
          </p:cNvPicPr>
          <p:nvPr/>
        </p:nvPicPr>
        <p:blipFill>
          <a:blip r:embed="rId1509">
                </a:blip>
          <a:srcRect/>
          <a:stretch>
            <a:fillRect/>
          </a:stretch>
        </p:blipFill>
        <p:spPr>
          <a:xfrm rot="0" flipV="0" flipH="0">
            <a:off x="3403600" y="4432300"/>
            <a:ext cx="2324100" cy="1562100"/>
          </a:xfrm>
          <a:prstGeom prst="rect">
            <a:avLst/>
          </a:prstGeom>
        </p:spPr>
      </p:pic>
      <p:pic>
        <p:nvPicPr>
          <p:cNvPr id="15010" name="image 15010"/>
          <p:cNvPicPr>
            <a:picLocks noChangeAspect="1"/>
          </p:cNvPicPr>
          <p:nvPr/>
        </p:nvPicPr>
        <p:blipFill>
          <a:blip r:embed="rId15010">
                </a:blip>
          <a:srcRect/>
          <a:stretch>
            <a:fillRect/>
          </a:stretch>
        </p:blipFill>
        <p:spPr>
          <a:xfrm rot="0" flipV="0" flipH="0">
            <a:off x="7112000" y="6184900"/>
            <a:ext cx="5143500" cy="914400"/>
          </a:xfrm>
          <a:prstGeom prst="rect">
            <a:avLst/>
          </a:prstGeom>
        </p:spPr>
      </p:pic>
      <p:pic>
        <p:nvPicPr>
          <p:cNvPr id="15011" name="image 15011"/>
          <p:cNvPicPr>
            <a:picLocks noChangeAspect="1"/>
          </p:cNvPicPr>
          <p:nvPr/>
        </p:nvPicPr>
        <p:blipFill>
          <a:blip r:embed="rId15011">
                </a:blip>
          <a:srcRect/>
          <a:stretch>
            <a:fillRect/>
          </a:stretch>
        </p:blipFill>
        <p:spPr>
          <a:xfrm rot="0" flipV="0" flipH="0">
            <a:off x="10604500" y="4406900"/>
            <a:ext cx="292100" cy="2362200"/>
          </a:xfrm>
          <a:prstGeom prst="rect">
            <a:avLst/>
          </a:prstGeom>
        </p:spPr>
      </p:pic>
      <p:pic>
        <p:nvPicPr>
          <p:cNvPr id="15012" name="image 15012"/>
          <p:cNvPicPr>
            <a:picLocks noChangeAspect="1"/>
          </p:cNvPicPr>
          <p:nvPr/>
        </p:nvPicPr>
        <p:blipFill>
          <a:blip r:embed="rId15012">
                </a:blip>
          <a:srcRect/>
          <a:stretch>
            <a:fillRect/>
          </a:stretch>
        </p:blipFill>
        <p:spPr>
          <a:xfrm rot="0" flipV="0" flipH="0">
            <a:off x="8280400" y="4406900"/>
            <a:ext cx="2362200" cy="2362200"/>
          </a:xfrm>
          <a:prstGeom prst="rect">
            <a:avLst/>
          </a:prstGeom>
        </p:spPr>
      </p:pic>
      <p:pic>
        <p:nvPicPr>
          <p:cNvPr id="15013" name="image 15013"/>
          <p:cNvPicPr>
            <a:picLocks noChangeAspect="1"/>
          </p:cNvPicPr>
          <p:nvPr/>
        </p:nvPicPr>
        <p:blipFill>
          <a:blip r:embed="rId15013">
                </a:blip>
          <a:srcRect/>
          <a:stretch>
            <a:fillRect/>
          </a:stretch>
        </p:blipFill>
        <p:spPr>
          <a:xfrm rot="0" flipV="0" flipH="0">
            <a:off x="8305800" y="4432300"/>
            <a:ext cx="2324100" cy="1562100"/>
          </a:xfrm>
          <a:prstGeom prst="rect">
            <a:avLst/>
          </a:prstGeom>
        </p:spPr>
      </p:pic>
      <p:pic>
        <p:nvPicPr>
          <p:cNvPr id="15014" name="image 15014"/>
          <p:cNvPicPr>
            <a:picLocks noChangeAspect="1"/>
          </p:cNvPicPr>
          <p:nvPr/>
        </p:nvPicPr>
        <p:blipFill>
          <a:blip r:embed="rId15014">
                </a:blip>
          <a:srcRect/>
          <a:stretch>
            <a:fillRect/>
          </a:stretch>
        </p:blipFill>
        <p:spPr>
          <a:xfrm rot="0" flipV="0" flipH="0">
            <a:off x="16649700" y="6184900"/>
            <a:ext cx="5143500" cy="914400"/>
          </a:xfrm>
          <a:prstGeom prst="rect">
            <a:avLst/>
          </a:prstGeom>
        </p:spPr>
      </p:pic>
      <p:pic>
        <p:nvPicPr>
          <p:cNvPr id="15015" name="image 15015"/>
          <p:cNvPicPr>
            <a:picLocks noChangeAspect="1"/>
          </p:cNvPicPr>
          <p:nvPr/>
        </p:nvPicPr>
        <p:blipFill>
          <a:blip r:embed="rId15015">
                </a:blip>
          <a:srcRect/>
          <a:stretch>
            <a:fillRect/>
          </a:stretch>
        </p:blipFill>
        <p:spPr>
          <a:xfrm rot="0" flipV="0" flipH="0">
            <a:off x="17932400" y="4406900"/>
            <a:ext cx="279400" cy="2362200"/>
          </a:xfrm>
          <a:prstGeom prst="rect">
            <a:avLst/>
          </a:prstGeom>
        </p:spPr>
      </p:pic>
      <p:pic>
        <p:nvPicPr>
          <p:cNvPr id="15016" name="image 15016"/>
          <p:cNvPicPr>
            <a:picLocks noChangeAspect="1"/>
          </p:cNvPicPr>
          <p:nvPr/>
        </p:nvPicPr>
        <p:blipFill>
          <a:blip r:embed="rId15016">
                </a:blip>
          <a:srcRect/>
          <a:stretch>
            <a:fillRect/>
          </a:stretch>
        </p:blipFill>
        <p:spPr>
          <a:xfrm rot="0" flipV="0" flipH="0">
            <a:off x="18173700" y="4406900"/>
            <a:ext cx="2362200" cy="2362200"/>
          </a:xfrm>
          <a:prstGeom prst="rect">
            <a:avLst/>
          </a:prstGeom>
        </p:spPr>
      </p:pic>
      <p:pic>
        <p:nvPicPr>
          <p:cNvPr id="15017" name="image 15017"/>
          <p:cNvPicPr>
            <a:picLocks noChangeAspect="1"/>
          </p:cNvPicPr>
          <p:nvPr/>
        </p:nvPicPr>
        <p:blipFill>
          <a:blip r:embed="rId15017">
                </a:blip>
          <a:srcRect/>
          <a:stretch>
            <a:fillRect/>
          </a:stretch>
        </p:blipFill>
        <p:spPr>
          <a:xfrm rot="0" flipV="0" flipH="0">
            <a:off x="18199100" y="4432300"/>
            <a:ext cx="2324100" cy="1562100"/>
          </a:xfrm>
          <a:prstGeom prst="rect">
            <a:avLst/>
          </a:prstGeom>
        </p:spPr>
      </p:pic>
      <p:pic>
        <p:nvPicPr>
          <p:cNvPr id="15018" name="image 15018"/>
          <p:cNvPicPr>
            <a:picLocks noChangeAspect="1"/>
          </p:cNvPicPr>
          <p:nvPr/>
        </p:nvPicPr>
        <p:blipFill>
          <a:blip r:embed="rId15018">
                </a:blip>
          <a:srcRect/>
          <a:stretch>
            <a:fillRect/>
          </a:stretch>
        </p:blipFill>
        <p:spPr>
          <a:xfrm rot="0" flipV="0" flipH="0">
            <a:off x="11912600" y="6184900"/>
            <a:ext cx="5143500" cy="914400"/>
          </a:xfrm>
          <a:prstGeom prst="rect">
            <a:avLst/>
          </a:prstGeom>
        </p:spPr>
      </p:pic>
      <p:pic>
        <p:nvPicPr>
          <p:cNvPr id="15019" name="image 15019"/>
          <p:cNvPicPr>
            <a:picLocks noChangeAspect="1"/>
          </p:cNvPicPr>
          <p:nvPr/>
        </p:nvPicPr>
        <p:blipFill>
          <a:blip r:embed="rId15019">
                </a:blip>
          <a:srcRect/>
          <a:stretch>
            <a:fillRect/>
          </a:stretch>
        </p:blipFill>
        <p:spPr>
          <a:xfrm rot="0" flipV="0" flipH="0">
            <a:off x="13093700" y="4406900"/>
            <a:ext cx="279400" cy="2362200"/>
          </a:xfrm>
          <a:prstGeom prst="rect">
            <a:avLst/>
          </a:prstGeom>
        </p:spPr>
      </p:pic>
      <p:pic>
        <p:nvPicPr>
          <p:cNvPr id="15020" name="image 15020"/>
          <p:cNvPicPr>
            <a:picLocks noChangeAspect="1"/>
          </p:cNvPicPr>
          <p:nvPr/>
        </p:nvPicPr>
        <p:blipFill>
          <a:blip r:embed="rId15020">
                </a:blip>
          <a:srcRect/>
          <a:stretch>
            <a:fillRect/>
          </a:stretch>
        </p:blipFill>
        <p:spPr>
          <a:xfrm rot="0" flipV="0" flipH="0">
            <a:off x="13335000" y="4406900"/>
            <a:ext cx="2362200" cy="2362200"/>
          </a:xfrm>
          <a:prstGeom prst="rect">
            <a:avLst/>
          </a:prstGeom>
        </p:spPr>
      </p:pic>
      <p:pic>
        <p:nvPicPr>
          <p:cNvPr id="15021" name="image 15021"/>
          <p:cNvPicPr>
            <a:picLocks noChangeAspect="1"/>
          </p:cNvPicPr>
          <p:nvPr/>
        </p:nvPicPr>
        <p:blipFill>
          <a:blip r:embed="rId15021">
                </a:blip>
          <a:srcRect/>
          <a:stretch>
            <a:fillRect/>
          </a:stretch>
        </p:blipFill>
        <p:spPr>
          <a:xfrm rot="0" flipV="0" flipH="0">
            <a:off x="13360400" y="4432300"/>
            <a:ext cx="2324100" cy="1562100"/>
          </a:xfrm>
          <a:prstGeom prst="rect">
            <a:avLst/>
          </a:prstGeom>
        </p:spPr>
      </p:pic>
      <p:sp>
        <p:nvSpPr>
          <p:cNvPr id="15022" name="Object 15022"/>
          <p:cNvSpPr txBox="1"/>
          <p:nvPr/>
        </p:nvSpPr>
        <p:spPr>
          <a:xfrm>
            <a:off x="3835411" y="5311695"/>
            <a:ext cx="1878596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15023" name="Object 15023"/>
          <p:cNvSpPr txBox="1"/>
          <p:nvPr/>
        </p:nvSpPr>
        <p:spPr>
          <a:xfrm>
            <a:off x="8570753" y="5311695"/>
            <a:ext cx="1969253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15024" name="Object 15024"/>
          <p:cNvSpPr txBox="1"/>
          <p:nvPr/>
        </p:nvSpPr>
        <p:spPr>
          <a:xfrm>
            <a:off x="13677911" y="5311695"/>
            <a:ext cx="1954796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15025" name="Object 15025"/>
          <p:cNvSpPr txBox="1"/>
          <p:nvPr/>
        </p:nvSpPr>
        <p:spPr>
          <a:xfrm>
            <a:off x="18605498" y="5311695"/>
            <a:ext cx="1853209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pic>
        <p:nvPicPr>
          <p:cNvPr id="15026" name="image 15026"/>
          <p:cNvPicPr>
            <a:picLocks noChangeAspect="1"/>
          </p:cNvPicPr>
          <p:nvPr/>
        </p:nvPicPr>
        <p:blipFill>
          <a:blip r:embed="rId15026">
                </a:blip>
          <a:srcRect/>
          <a:stretch>
            <a:fillRect/>
          </a:stretch>
        </p:blipFill>
        <p:spPr>
          <a:xfrm rot="0" flipV="0" flipH="0">
            <a:off x="3606800" y="4660900"/>
            <a:ext cx="660400" cy="495300"/>
          </a:xfrm>
          <a:prstGeom prst="rect">
            <a:avLst/>
          </a:prstGeom>
        </p:spPr>
      </p:pic>
      <p:pic>
        <p:nvPicPr>
          <p:cNvPr id="15027" name="image 15027"/>
          <p:cNvPicPr>
            <a:picLocks noChangeAspect="1"/>
          </p:cNvPicPr>
          <p:nvPr/>
        </p:nvPicPr>
        <p:blipFill>
          <a:blip r:embed="rId15027">
                </a:blip>
          <a:srcRect/>
          <a:stretch>
            <a:fillRect/>
          </a:stretch>
        </p:blipFill>
        <p:spPr>
          <a:xfrm rot="0" flipV="0" flipH="0">
            <a:off x="8534400" y="4660900"/>
            <a:ext cx="660400" cy="495300"/>
          </a:xfrm>
          <a:prstGeom prst="rect">
            <a:avLst/>
          </a:prstGeom>
        </p:spPr>
      </p:pic>
      <p:pic>
        <p:nvPicPr>
          <p:cNvPr id="15028" name="image 15028"/>
          <p:cNvPicPr>
            <a:picLocks noChangeAspect="1"/>
          </p:cNvPicPr>
          <p:nvPr/>
        </p:nvPicPr>
        <p:blipFill>
          <a:blip r:embed="rId15028">
                </a:blip>
          <a:srcRect/>
          <a:stretch>
            <a:fillRect/>
          </a:stretch>
        </p:blipFill>
        <p:spPr>
          <a:xfrm rot="0" flipV="0" flipH="0">
            <a:off x="13449300" y="4660900"/>
            <a:ext cx="660400" cy="495300"/>
          </a:xfrm>
          <a:prstGeom prst="rect">
            <a:avLst/>
          </a:prstGeom>
        </p:spPr>
      </p:pic>
      <p:pic>
        <p:nvPicPr>
          <p:cNvPr id="15029" name="image 15029"/>
          <p:cNvPicPr>
            <a:picLocks noChangeAspect="1"/>
          </p:cNvPicPr>
          <p:nvPr/>
        </p:nvPicPr>
        <p:blipFill>
          <a:blip r:embed="rId15029">
                </a:blip>
          <a:srcRect/>
          <a:stretch>
            <a:fillRect/>
          </a:stretch>
        </p:blipFill>
        <p:spPr>
          <a:xfrm rot="0" flipV="0" flipH="0">
            <a:off x="18376900" y="4660900"/>
            <a:ext cx="660400" cy="495300"/>
          </a:xfrm>
          <a:prstGeom prst="rect">
            <a:avLst/>
          </a:prstGeom>
        </p:spPr>
      </p:pic>
      <p:sp>
        <p:nvSpPr>
          <p:cNvPr id="15030" name="Object 15030"/>
          <p:cNvSpPr txBox="1"/>
          <p:nvPr/>
        </p:nvSpPr>
        <p:spPr>
          <a:xfrm>
            <a:off x="2660253" y="7783113"/>
            <a:ext cx="41783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多关注和参考，思考优秀社群运营的方案模式</a:t>
            </a:r>
            <a:endParaRPr lang="zh-CN" altLang="en-US"/>
          </a:p>
        </p:txBody>
      </p:sp>
      <p:sp>
        <p:nvSpPr>
          <p:cNvPr id="15031" name="Object 15031"/>
          <p:cNvSpPr txBox="1"/>
          <p:nvPr/>
        </p:nvSpPr>
        <p:spPr>
          <a:xfrm>
            <a:off x="7481490" y="7782716"/>
            <a:ext cx="41275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时时跟进网络热点，多吸收经验结合</a:t>
            </a:r>
            <a:endParaRPr lang="zh-CN" altLang="en-US"/>
          </a:p>
        </p:txBody>
      </p:sp>
      <p:sp>
        <p:nvSpPr>
          <p:cNvPr id="15032" name="Object 15032"/>
          <p:cNvSpPr txBox="1"/>
          <p:nvPr/>
        </p:nvSpPr>
        <p:spPr>
          <a:xfrm>
            <a:off x="12396985" y="7782121"/>
            <a:ext cx="41656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收集好用户与各种数据的收集，了解关键数据的变化，及时做出调整</a:t>
            </a:r>
            <a:endParaRPr lang="zh-CN" altLang="en-US"/>
          </a:p>
        </p:txBody>
      </p:sp>
      <p:sp>
        <p:nvSpPr>
          <p:cNvPr id="15033" name="Object 15033"/>
          <p:cNvSpPr txBox="1"/>
          <p:nvPr/>
        </p:nvSpPr>
        <p:spPr>
          <a:xfrm>
            <a:off x="17198975" y="7781724"/>
            <a:ext cx="42291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做好总结，将活动或推广失败的经验复盘，不断优化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    </a:blip>
          <a:srcRect/>
          <a:stretch>
            <a:fillRect/>
          </a:stretch>
        </p:blipFill>
        <p:spPr>
          <a:xfrm rot="0" flipV="0" flipH="0">
            <a:off x="1955800" y="8089900"/>
            <a:ext cx="10248900" cy="1270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    </a:blip>
          <a:srcRect/>
          <a:stretch>
            <a:fillRect/>
          </a:stretch>
        </p:blipFill>
        <p:spPr>
          <a:xfrm rot="0" flipV="0" flipH="0">
            <a:off x="-12700" y="11087100"/>
            <a:ext cx="6540500" cy="2641600"/>
          </a:xfrm>
          <a:prstGeom prst="rect">
            <a:avLst/>
          </a:prstGeom>
        </p:spPr>
      </p:pic>
      <p:pic>
        <p:nvPicPr>
          <p:cNvPr id="1603" name="image 1603"/>
          <p:cNvPicPr>
            <a:picLocks noChangeAspect="1"/>
          </p:cNvPicPr>
          <p:nvPr/>
        </p:nvPicPr>
        <p:blipFill>
          <a:blip r:embed="rId1603">
                </a:blip>
          <a:srcRect/>
          <a:stretch>
            <a:fillRect/>
          </a:stretch>
        </p:blipFill>
        <p:spPr>
          <a:xfrm rot="0" flipV="0" flipH="0">
            <a:off x="12712700" y="-25400"/>
            <a:ext cx="11684000" cy="3200400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1604">
                </a:blip>
          <a:srcRect/>
          <a:stretch>
            <a:fillRect/>
          </a:stretch>
        </p:blipFill>
        <p:spPr>
          <a:xfrm rot="0" flipV="0" flipH="0">
            <a:off x="19291300" y="-25400"/>
            <a:ext cx="5105400" cy="2654300"/>
          </a:xfrm>
          <a:prstGeom prst="rect">
            <a:avLst/>
          </a:prstGeom>
        </p:spPr>
      </p:pic>
      <p:pic>
        <p:nvPicPr>
          <p:cNvPr id="1605" name="image 1605"/>
          <p:cNvPicPr>
            <a:picLocks noChangeAspect="1"/>
          </p:cNvPicPr>
          <p:nvPr/>
        </p:nvPicPr>
        <p:blipFill>
          <a:blip r:embed="rId1605">
                </a:blip>
          <a:srcRect/>
          <a:stretch>
            <a:fillRect/>
          </a:stretch>
        </p:blipFill>
        <p:spPr>
          <a:xfrm rot="0" flipV="0" flipH="0">
            <a:off x="18859500" y="12750800"/>
            <a:ext cx="5537200" cy="977900"/>
          </a:xfrm>
          <a:prstGeom prst="rect">
            <a:avLst/>
          </a:prstGeom>
        </p:spPr>
      </p:pic>
      <p:pic>
        <p:nvPicPr>
          <p:cNvPr id="1606" name="image 1606"/>
          <p:cNvPicPr>
            <a:picLocks noChangeAspect="1"/>
          </p:cNvPicPr>
          <p:nvPr/>
        </p:nvPicPr>
        <p:blipFill>
          <a:blip r:embed="rId1606">
                </a:blip>
          <a:srcRect/>
          <a:stretch>
            <a:fillRect/>
          </a:stretch>
        </p:blipFill>
        <p:spPr>
          <a:xfrm rot="0" flipV="0" flipH="0">
            <a:off x="1955800" y="1993900"/>
            <a:ext cx="5727700" cy="1943100"/>
          </a:xfrm>
          <a:prstGeom prst="rect">
            <a:avLst/>
          </a:prstGeom>
        </p:spPr>
      </p:pic>
      <p:sp>
        <p:nvSpPr>
          <p:cNvPr id="1607" name="Object 1607"/>
          <p:cNvSpPr txBox="1"/>
          <p:nvPr/>
        </p:nvSpPr>
        <p:spPr>
          <a:xfrm>
            <a:off x="11388859" y="3860800"/>
            <a:ext cx="11774337" cy="914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0" i="0" b="0" dirty="0" smtClean="0" lang="zh-CN">
                <a:gradFill flip="none" rotWithShape="1">
                  <a:gsLst>
                    <a:gs pos="0">
                      <a:srgbClr val="362F7E"/>
                    </a:gs>
                    <a:gs pos="100000">
                      <a:srgbClr val="291D58"/>
                    </a:gs>
                  </a:gsLst>
                  <a:lin ang="5400000" scale="1"/>
                </a:gra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sp>
        <p:nvSpPr>
          <p:cNvPr id="1608" name="Object 1608"/>
          <p:cNvSpPr txBox="1"/>
          <p:nvPr/>
        </p:nvSpPr>
        <p:spPr>
          <a:xfrm>
            <a:off x="1793478" y="5245480"/>
            <a:ext cx="8951638" cy="175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1500" i="0" b="0" dirty="0" smtClean="0" lang="zh-CN">
                <a:solidFill>
                  <a:srgbClr val="DF240A"/>
                </a:solidFill>
                <a:latin typeface="OPPOSans-B"/>
                <a:ea typeface="OPPOSans-B"/>
              </a:rPr>
              <a:t>工作计划</a:t>
            </a:r>
            <a:endParaRPr lang="zh-CN" altLang="en-US"/>
          </a:p>
        </p:txBody>
      </p:sp>
      <p:sp>
        <p:nvSpPr>
          <p:cNvPr id="1609" name="Object 1609"/>
          <p:cNvSpPr txBox="1"/>
          <p:nvPr/>
        </p:nvSpPr>
        <p:spPr>
          <a:xfrm>
            <a:off x="1856779" y="6999557"/>
            <a:ext cx="6724402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291D58"/>
                </a:solidFill>
                <a:latin typeface="OPPOSans-R"/>
                <a:ea typeface="OPPOSans-R"/>
              </a:rPr>
              <a:t>The work plan</a:t>
            </a:r>
            <a:endParaRPr lang="zh-CN" altLang="en-US"/>
          </a:p>
        </p:txBody>
      </p:sp>
      <p:sp>
        <p:nvSpPr>
          <p:cNvPr id="16010" name="Object 16010"/>
          <p:cNvSpPr txBox="1"/>
          <p:nvPr/>
        </p:nvSpPr>
        <p:spPr>
          <a:xfrm>
            <a:off x="1858962" y="8606678"/>
            <a:ext cx="6345664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工作计划安排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17157700" y="11188700"/>
            <a:ext cx="7251700" cy="2413000"/>
          </a:xfrm>
          <a:prstGeom prst="rect">
            <a:avLst/>
          </a:prstGeom>
        </p:spPr>
      </p:pic>
      <p:pic>
        <p:nvPicPr>
          <p:cNvPr id="1702" name="image 1702"/>
          <p:cNvPicPr>
            <a:picLocks noChangeAspect="1"/>
          </p:cNvPicPr>
          <p:nvPr/>
        </p:nvPicPr>
        <p:blipFill>
          <a:blip r:embed="rId1702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1703" name="image 1703"/>
          <p:cNvPicPr>
            <a:picLocks noChangeAspect="1"/>
          </p:cNvPicPr>
          <p:nvPr/>
        </p:nvPicPr>
        <p:blipFill>
          <a:blip r:embed="rId1703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1704" name="image 1704"/>
          <p:cNvPicPr>
            <a:picLocks noChangeAspect="1"/>
          </p:cNvPicPr>
          <p:nvPr/>
        </p:nvPicPr>
        <p:blipFill>
          <a:blip r:embed="rId1704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1705" name="Object 1705"/>
          <p:cNvSpPr txBox="1"/>
          <p:nvPr/>
        </p:nvSpPr>
        <p:spPr>
          <a:xfrm>
            <a:off x="1933178" y="804484"/>
            <a:ext cx="5874704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下月目标</a:t>
            </a:r>
            <a:endParaRPr lang="zh-CN" altLang="en-US"/>
          </a:p>
        </p:txBody>
      </p:sp>
      <p:pic>
        <p:nvPicPr>
          <p:cNvPr id="1706" name="image 1706"/>
          <p:cNvPicPr>
            <a:picLocks noChangeAspect="1"/>
          </p:cNvPicPr>
          <p:nvPr/>
        </p:nvPicPr>
        <p:blipFill>
          <a:blip r:embed="rId1706">
                </a:blip>
          <a:srcRect/>
          <a:stretch>
            <a:fillRect/>
          </a:stretch>
        </p:blipFill>
        <p:spPr>
          <a:xfrm rot="0" flipV="0" flipH="0">
            <a:off x="14325600" y="7581900"/>
            <a:ext cx="7277100" cy="2832100"/>
          </a:xfrm>
          <a:prstGeom prst="rect">
            <a:avLst/>
          </a:prstGeom>
        </p:spPr>
      </p:pic>
      <p:pic>
        <p:nvPicPr>
          <p:cNvPr id="1707" name="image 1707"/>
          <p:cNvPicPr>
            <a:picLocks noChangeAspect="1"/>
          </p:cNvPicPr>
          <p:nvPr/>
        </p:nvPicPr>
        <p:blipFill>
          <a:blip r:embed="rId1707">
                </a:blip>
          <a:srcRect/>
          <a:stretch>
            <a:fillRect/>
          </a:stretch>
        </p:blipFill>
        <p:spPr>
          <a:xfrm rot="0" flipV="0" flipH="0">
            <a:off x="2781300" y="7581900"/>
            <a:ext cx="7327900" cy="2832100"/>
          </a:xfrm>
          <a:prstGeom prst="rect">
            <a:avLst/>
          </a:prstGeom>
        </p:spPr>
      </p:pic>
      <p:pic>
        <p:nvPicPr>
          <p:cNvPr id="1708" name="image 1708"/>
          <p:cNvPicPr>
            <a:picLocks noChangeAspect="1"/>
          </p:cNvPicPr>
          <p:nvPr/>
        </p:nvPicPr>
        <p:blipFill>
          <a:blip r:embed="rId1708">
                </a:blip>
          <a:srcRect/>
          <a:stretch>
            <a:fillRect/>
          </a:stretch>
        </p:blipFill>
        <p:spPr>
          <a:xfrm rot="0" flipV="0" flipH="0">
            <a:off x="14325600" y="3302000"/>
            <a:ext cx="7277100" cy="2844800"/>
          </a:xfrm>
          <a:prstGeom prst="rect">
            <a:avLst/>
          </a:prstGeom>
        </p:spPr>
      </p:pic>
      <p:pic>
        <p:nvPicPr>
          <p:cNvPr id="1709" name="image 1709"/>
          <p:cNvPicPr>
            <a:picLocks noChangeAspect="1"/>
          </p:cNvPicPr>
          <p:nvPr/>
        </p:nvPicPr>
        <p:blipFill>
          <a:blip r:embed="rId1709">
                </a:blip>
          <a:srcRect/>
          <a:stretch>
            <a:fillRect/>
          </a:stretch>
        </p:blipFill>
        <p:spPr>
          <a:xfrm rot="0" flipV="0" flipH="0">
            <a:off x="2781300" y="3302000"/>
            <a:ext cx="7327900" cy="2844800"/>
          </a:xfrm>
          <a:prstGeom prst="rect">
            <a:avLst/>
          </a:prstGeom>
        </p:spPr>
      </p:pic>
      <p:pic>
        <p:nvPicPr>
          <p:cNvPr id="17010" name="image 17010"/>
          <p:cNvPicPr>
            <a:picLocks noChangeAspect="1"/>
          </p:cNvPicPr>
          <p:nvPr/>
        </p:nvPicPr>
        <p:blipFill>
          <a:blip r:embed="rId17010">
            <a:alphaModFix amt="40000"/>
          </a:blip>
          <a:srcRect/>
          <a:stretch>
            <a:fillRect/>
          </a:stretch>
        </p:blipFill>
        <p:spPr>
          <a:xfrm rot="0" flipV="0" flipH="0">
            <a:off x="9537700" y="3365500"/>
            <a:ext cx="546100" cy="1905000"/>
          </a:xfrm>
          <a:prstGeom prst="rect">
            <a:avLst/>
          </a:prstGeom>
        </p:spPr>
      </p:pic>
      <p:pic>
        <p:nvPicPr>
          <p:cNvPr id="17011" name="image 17011"/>
          <p:cNvPicPr>
            <a:picLocks noChangeAspect="1"/>
          </p:cNvPicPr>
          <p:nvPr/>
        </p:nvPicPr>
        <p:blipFill>
          <a:blip r:embed="rId17011">
            <a:alphaModFix amt="14901"/>
          </a:blip>
          <a:srcRect/>
          <a:stretch>
            <a:fillRect/>
          </a:stretch>
        </p:blipFill>
        <p:spPr>
          <a:xfrm rot="0" flipV="0" flipH="0">
            <a:off x="14351000" y="3365500"/>
            <a:ext cx="546100" cy="1905000"/>
          </a:xfrm>
          <a:prstGeom prst="rect">
            <a:avLst/>
          </a:prstGeom>
        </p:spPr>
      </p:pic>
      <p:pic>
        <p:nvPicPr>
          <p:cNvPr id="17012" name="image 17012"/>
          <p:cNvPicPr>
            <a:picLocks noChangeAspect="1"/>
          </p:cNvPicPr>
          <p:nvPr/>
        </p:nvPicPr>
        <p:blipFill>
          <a:blip r:embed="rId17012">
            <a:alphaModFix amt="40000"/>
          </a:blip>
          <a:srcRect/>
          <a:stretch>
            <a:fillRect/>
          </a:stretch>
        </p:blipFill>
        <p:spPr>
          <a:xfrm rot="0" flipV="0" flipH="0">
            <a:off x="14351000" y="8458200"/>
            <a:ext cx="546100" cy="1905000"/>
          </a:xfrm>
          <a:prstGeom prst="rect">
            <a:avLst/>
          </a:prstGeom>
        </p:spPr>
      </p:pic>
      <p:pic>
        <p:nvPicPr>
          <p:cNvPr id="17013" name="image 17013"/>
          <p:cNvPicPr>
            <a:picLocks noChangeAspect="1"/>
          </p:cNvPicPr>
          <p:nvPr/>
        </p:nvPicPr>
        <p:blipFill>
          <a:blip r:embed="rId17013">
            <a:alphaModFix amt="14901"/>
          </a:blip>
          <a:srcRect/>
          <a:stretch>
            <a:fillRect/>
          </a:stretch>
        </p:blipFill>
        <p:spPr>
          <a:xfrm rot="0" flipV="0" flipH="0">
            <a:off x="9537700" y="8458200"/>
            <a:ext cx="546100" cy="1905000"/>
          </a:xfrm>
          <a:prstGeom prst="rect">
            <a:avLst/>
          </a:prstGeom>
        </p:spPr>
      </p:pic>
      <p:pic>
        <p:nvPicPr>
          <p:cNvPr id="17014" name="image 17014"/>
          <p:cNvPicPr>
            <a:picLocks noChangeAspect="1"/>
          </p:cNvPicPr>
          <p:nvPr/>
        </p:nvPicPr>
        <p:blipFill>
          <a:blip r:embed="rId17014">
                </a:blip>
          <a:srcRect/>
          <a:stretch>
            <a:fillRect/>
          </a:stretch>
        </p:blipFill>
        <p:spPr>
          <a:xfrm rot="0" flipV="0" flipH="0">
            <a:off x="3302000" y="4711700"/>
            <a:ext cx="5676900" cy="50800"/>
          </a:xfrm>
          <a:prstGeom prst="rect">
            <a:avLst/>
          </a:prstGeom>
        </p:spPr>
      </p:pic>
      <p:pic>
        <p:nvPicPr>
          <p:cNvPr id="17015" name="image 17015"/>
          <p:cNvPicPr>
            <a:picLocks noChangeAspect="1"/>
          </p:cNvPicPr>
          <p:nvPr/>
        </p:nvPicPr>
        <p:blipFill>
          <a:blip r:embed="rId17015">
                </a:blip>
          <a:srcRect/>
          <a:stretch>
            <a:fillRect/>
          </a:stretch>
        </p:blipFill>
        <p:spPr>
          <a:xfrm rot="0" flipV="0" flipH="0">
            <a:off x="15354300" y="4559300"/>
            <a:ext cx="5676900" cy="50800"/>
          </a:xfrm>
          <a:prstGeom prst="rect">
            <a:avLst/>
          </a:prstGeom>
        </p:spPr>
      </p:pic>
      <p:pic>
        <p:nvPicPr>
          <p:cNvPr id="17016" name="image 17016"/>
          <p:cNvPicPr>
            <a:picLocks noChangeAspect="1"/>
          </p:cNvPicPr>
          <p:nvPr/>
        </p:nvPicPr>
        <p:blipFill>
          <a:blip r:embed="rId17016">
                </a:blip>
          <a:srcRect/>
          <a:stretch>
            <a:fillRect/>
          </a:stretch>
        </p:blipFill>
        <p:spPr>
          <a:xfrm rot="0" flipV="0" flipH="0">
            <a:off x="3302000" y="8953500"/>
            <a:ext cx="5676900" cy="50800"/>
          </a:xfrm>
          <a:prstGeom prst="rect">
            <a:avLst/>
          </a:prstGeom>
        </p:spPr>
      </p:pic>
      <p:pic>
        <p:nvPicPr>
          <p:cNvPr id="17017" name="image 17017"/>
          <p:cNvPicPr>
            <a:picLocks noChangeAspect="1"/>
          </p:cNvPicPr>
          <p:nvPr/>
        </p:nvPicPr>
        <p:blipFill>
          <a:blip r:embed="rId17017">
                </a:blip>
          <a:srcRect/>
          <a:stretch>
            <a:fillRect/>
          </a:stretch>
        </p:blipFill>
        <p:spPr>
          <a:xfrm rot="0" flipV="0" flipH="0">
            <a:off x="15354300" y="8801100"/>
            <a:ext cx="5676900" cy="50800"/>
          </a:xfrm>
          <a:prstGeom prst="rect">
            <a:avLst/>
          </a:prstGeom>
        </p:spPr>
      </p:pic>
      <p:pic>
        <p:nvPicPr>
          <p:cNvPr id="17018" name="image 17018"/>
          <p:cNvPicPr>
            <a:picLocks noChangeAspect="1"/>
          </p:cNvPicPr>
          <p:nvPr/>
        </p:nvPicPr>
        <p:blipFill>
          <a:blip r:embed="rId17018">
                </a:blip>
          <a:srcRect/>
          <a:stretch>
            <a:fillRect/>
          </a:stretch>
        </p:blipFill>
        <p:spPr>
          <a:xfrm rot="0" flipV="0" flipH="0">
            <a:off x="9829800" y="4445000"/>
            <a:ext cx="4800600" cy="4800600"/>
          </a:xfrm>
          <a:prstGeom prst="rect">
            <a:avLst/>
          </a:prstGeom>
        </p:spPr>
      </p:pic>
      <p:pic>
        <p:nvPicPr>
          <p:cNvPr id="17019" name="image 17019"/>
          <p:cNvPicPr>
            <a:picLocks noChangeAspect="1"/>
          </p:cNvPicPr>
          <p:nvPr/>
        </p:nvPicPr>
        <p:blipFill>
          <a:blip r:embed="rId17019">
                </a:blip>
          <a:srcRect/>
          <a:stretch>
            <a:fillRect/>
          </a:stretch>
        </p:blipFill>
        <p:spPr>
          <a:xfrm rot="0" flipV="0" flipH="0">
            <a:off x="10261600" y="4876800"/>
            <a:ext cx="3962400" cy="3962400"/>
          </a:xfrm>
          <a:prstGeom prst="rect">
            <a:avLst/>
          </a:prstGeom>
        </p:spPr>
      </p:pic>
      <p:pic>
        <p:nvPicPr>
          <p:cNvPr id="17020" name="image 17020"/>
          <p:cNvPicPr>
            <a:picLocks noChangeAspect="1"/>
          </p:cNvPicPr>
          <p:nvPr/>
        </p:nvPicPr>
        <p:blipFill>
          <a:blip r:embed="rId17020">
                </a:blip>
          <a:srcRect/>
          <a:stretch>
            <a:fillRect/>
          </a:stretch>
        </p:blipFill>
        <p:spPr>
          <a:xfrm rot="0" flipV="0" flipH="0">
            <a:off x="10947400" y="5562600"/>
            <a:ext cx="2578100" cy="2578100"/>
          </a:xfrm>
          <a:prstGeom prst="rect">
            <a:avLst/>
          </a:prstGeom>
        </p:spPr>
      </p:pic>
      <p:sp>
        <p:nvSpPr>
          <p:cNvPr id="17021" name="Object 17021"/>
          <p:cNvSpPr txBox="1"/>
          <p:nvPr/>
        </p:nvSpPr>
        <p:spPr>
          <a:xfrm>
            <a:off x="3232348" y="4888555"/>
            <a:ext cx="589895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社群用户总量增加至5000＋</a:t>
            </a:r>
            <a:endParaRPr lang="zh-CN" altLang="en-US"/>
          </a:p>
        </p:txBody>
      </p:sp>
      <p:sp>
        <p:nvSpPr>
          <p:cNvPr id="17022" name="Object 17022"/>
          <p:cNvSpPr txBox="1"/>
          <p:nvPr/>
        </p:nvSpPr>
        <p:spPr>
          <a:xfrm>
            <a:off x="3222823" y="9104955"/>
            <a:ext cx="5908484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用户7日留存率提高至20%</a:t>
            </a:r>
            <a:endParaRPr lang="zh-CN" altLang="en-US"/>
          </a:p>
        </p:txBody>
      </p:sp>
      <p:sp>
        <p:nvSpPr>
          <p:cNvPr id="17023" name="Object 17023"/>
          <p:cNvSpPr txBox="1"/>
          <p:nvPr/>
        </p:nvSpPr>
        <p:spPr>
          <a:xfrm>
            <a:off x="15278893" y="4724000"/>
            <a:ext cx="54737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由社群带来的业务数据和社群的转化率需进一步提升</a:t>
            </a:r>
            <a:endParaRPr lang="zh-CN" altLang="en-US"/>
          </a:p>
        </p:txBody>
      </p:sp>
      <p:sp>
        <p:nvSpPr>
          <p:cNvPr id="17024" name="Object 17024"/>
          <p:cNvSpPr txBox="1"/>
          <p:nvPr/>
        </p:nvSpPr>
        <p:spPr>
          <a:xfrm>
            <a:off x="15271948" y="8927700"/>
            <a:ext cx="61341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社群内用户发言的次数和用户的讨论氛围需要提高，转变运营方案</a:t>
            </a:r>
            <a:endParaRPr lang="zh-CN" altLang="en-US"/>
          </a:p>
        </p:txBody>
      </p:sp>
      <p:sp>
        <p:nvSpPr>
          <p:cNvPr id="17025" name="Object 17025"/>
          <p:cNvSpPr txBox="1"/>
          <p:nvPr/>
        </p:nvSpPr>
        <p:spPr>
          <a:xfrm>
            <a:off x="3212703" y="3725537"/>
            <a:ext cx="4207399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关注</a:t>
            </a:r>
            <a:endParaRPr lang="zh-CN" altLang="en-US"/>
          </a:p>
        </p:txBody>
      </p:sp>
      <p:sp>
        <p:nvSpPr>
          <p:cNvPr id="17026" name="Object 17026"/>
          <p:cNvSpPr txBox="1"/>
          <p:nvPr/>
        </p:nvSpPr>
        <p:spPr>
          <a:xfrm>
            <a:off x="3203773" y="8059213"/>
            <a:ext cx="2895458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留存</a:t>
            </a:r>
            <a:endParaRPr lang="zh-CN" altLang="en-US"/>
          </a:p>
        </p:txBody>
      </p:sp>
      <p:sp>
        <p:nvSpPr>
          <p:cNvPr id="17027" name="Object 17027"/>
          <p:cNvSpPr txBox="1"/>
          <p:nvPr/>
        </p:nvSpPr>
        <p:spPr>
          <a:xfrm>
            <a:off x="15232260" y="3643582"/>
            <a:ext cx="3596668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业务</a:t>
            </a:r>
            <a:endParaRPr lang="zh-CN" altLang="en-US"/>
          </a:p>
        </p:txBody>
      </p:sp>
      <p:sp>
        <p:nvSpPr>
          <p:cNvPr id="17028" name="Object 17028"/>
          <p:cNvSpPr txBox="1"/>
          <p:nvPr/>
        </p:nvSpPr>
        <p:spPr>
          <a:xfrm>
            <a:off x="15246548" y="7888160"/>
            <a:ext cx="3582377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氛围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91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<a:alphaModFix amt="60000"/>
          </a:blip>
          <a:srcRect/>
          <a:stretch>
            <a:fillRect/>
          </a:stretch>
        </p:blipFill>
        <p:spPr>
          <a:xfrm rot="0" flipV="0" flipH="0">
            <a:off x="-12700" y="5334000"/>
            <a:ext cx="24409400" cy="6832600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1802">
            <a:alphaModFix amt="60000"/>
          </a:blip>
          <a:srcRect/>
          <a:stretch>
            <a:fillRect/>
          </a:stretch>
        </p:blipFill>
        <p:spPr>
          <a:xfrm rot="0" flipV="0" flipH="0">
            <a:off x="-25400" y="7658100"/>
            <a:ext cx="24422100" cy="4508500"/>
          </a:xfrm>
          <a:prstGeom prst="rect">
            <a:avLst/>
          </a:prstGeom>
        </p:spPr>
      </p:pic>
      <p:pic>
        <p:nvPicPr>
          <p:cNvPr id="1803" name="image 1803"/>
          <p:cNvPicPr>
            <a:picLocks noChangeAspect="1"/>
          </p:cNvPicPr>
          <p:nvPr/>
        </p:nvPicPr>
        <p:blipFill>
          <a:blip r:embed="rId1803">
                </a:blip>
          <a:srcRect/>
          <a:stretch>
            <a:fillRect/>
          </a:stretch>
        </p:blipFill>
        <p:spPr>
          <a:xfrm rot="0" flipV="0" flipH="0">
            <a:off x="-25400" y="12141200"/>
            <a:ext cx="24422100" cy="1587500"/>
          </a:xfrm>
          <a:prstGeom prst="rect">
            <a:avLst/>
          </a:prstGeom>
        </p:spPr>
      </p:pic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19596100" y="5600700"/>
            <a:ext cx="381000" cy="381000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1805">
                </a:blip>
          <a:srcRect/>
          <a:stretch>
            <a:fillRect/>
          </a:stretch>
        </p:blipFill>
        <p:spPr>
          <a:xfrm rot="0" flipV="0" flipH="0">
            <a:off x="22085300" y="7581900"/>
            <a:ext cx="317500" cy="317500"/>
          </a:xfrm>
          <a:prstGeom prst="rect">
            <a:avLst/>
          </a:prstGeom>
        </p:spPr>
      </p:pic>
      <p:pic>
        <p:nvPicPr>
          <p:cNvPr id="1806" name="image 1806"/>
          <p:cNvPicPr>
            <a:picLocks noChangeAspect="1"/>
          </p:cNvPicPr>
          <p:nvPr/>
        </p:nvPicPr>
        <p:blipFill>
          <a:blip r:embed="rId1806">
                </a:blip>
          <a:srcRect/>
          <a:stretch>
            <a:fillRect/>
          </a:stretch>
        </p:blipFill>
        <p:spPr>
          <a:xfrm rot="0" flipV="0" flipH="0">
            <a:off x="3860800" y="7950200"/>
            <a:ext cx="304800" cy="304800"/>
          </a:xfrm>
          <a:prstGeom prst="rect">
            <a:avLst/>
          </a:prstGeom>
        </p:spPr>
      </p:pic>
      <p:pic>
        <p:nvPicPr>
          <p:cNvPr id="1807" name="image 1807"/>
          <p:cNvPicPr>
            <a:picLocks noChangeAspect="1"/>
          </p:cNvPicPr>
          <p:nvPr/>
        </p:nvPicPr>
        <p:blipFill>
          <a:blip r:embed="rId1807">
                </a:blip>
          <a:srcRect/>
          <a:stretch>
            <a:fillRect/>
          </a:stretch>
        </p:blipFill>
        <p:spPr>
          <a:xfrm rot="0" flipV="0" flipH="0">
            <a:off x="3987800" y="6934200"/>
            <a:ext cx="17170400" cy="5930900"/>
          </a:xfrm>
          <a:prstGeom prst="rect">
            <a:avLst/>
          </a:prstGeom>
        </p:spPr>
      </p:pic>
      <p:sp>
        <p:nvSpPr>
          <p:cNvPr id="1808" name="Object 1808"/>
          <p:cNvSpPr txBox="1"/>
          <p:nvPr/>
        </p:nvSpPr>
        <p:spPr>
          <a:xfrm>
            <a:off x="4165595" y="3432992"/>
            <a:ext cx="15430512" cy="213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4000" i="0" b="0" spc="70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THANK YOU</a:t>
            </a:r>
            <a:endParaRPr lang="zh-CN" altLang="en-US"/>
          </a:p>
        </p:txBody>
      </p:sp>
      <p:pic>
        <p:nvPicPr>
          <p:cNvPr id="1809" name="image 1809"/>
          <p:cNvPicPr>
            <a:picLocks noChangeAspect="1"/>
          </p:cNvPicPr>
          <p:nvPr/>
        </p:nvPicPr>
        <p:blipFill>
          <a:blip r:embed="rId1809">
                </a:blip>
          <a:srcRect/>
          <a:stretch>
            <a:fillRect/>
          </a:stretch>
        </p:blipFill>
        <p:spPr>
          <a:xfrm rot="0" flipV="0" flipH="0">
            <a:off x="10909300" y="5969000"/>
            <a:ext cx="25527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-12700" y="-25400"/>
            <a:ext cx="24422100" cy="13766800"/>
          </a:xfrm>
          <a:prstGeom prst="rect">
            <a:avLst/>
          </a:prstGeom>
        </p:spPr>
      </p:pic>
      <p:sp>
        <p:nvSpPr>
          <p:cNvPr id="202" name="Object 202"/>
          <p:cNvSpPr txBox="1"/>
          <p:nvPr/>
        </p:nvSpPr>
        <p:spPr>
          <a:xfrm>
            <a:off x="8534400" y="1837142"/>
            <a:ext cx="7348755" cy="198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3000" i="0" b="0" dirty="0" smtClean="0" lang="zh-CN">
                <a:solidFill>
                  <a:srgbClr val="2F2569"/>
                </a:solidFill>
                <a:latin typeface="OPPOSans-B"/>
                <a:ea typeface="OPPOSans-B"/>
              </a:rPr>
              <a:t>目 录</a:t>
            </a:r>
            <a:endParaRPr lang="zh-CN" altLang="en-US"/>
          </a:p>
        </p:txBody>
      </p:sp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11201400" y="4114800"/>
            <a:ext cx="1981200" cy="1651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3632200" y="6261100"/>
            <a:ext cx="2679700" cy="2667000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    </a:blip>
          <a:srcRect/>
          <a:stretch>
            <a:fillRect/>
          </a:stretch>
        </p:blipFill>
        <p:spPr>
          <a:xfrm rot="0" flipV="0" flipH="0">
            <a:off x="8534400" y="6261100"/>
            <a:ext cx="2667000" cy="26670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    </a:blip>
          <a:srcRect/>
          <a:stretch>
            <a:fillRect/>
          </a:stretch>
        </p:blipFill>
        <p:spPr>
          <a:xfrm rot="0" flipV="0" flipH="0">
            <a:off x="13411200" y="6261100"/>
            <a:ext cx="2667000" cy="2667000"/>
          </a:xfrm>
          <a:prstGeom prst="rect">
            <a:avLst/>
          </a:prstGeom>
        </p:spPr>
      </p:pic>
      <p:pic>
        <p:nvPicPr>
          <p:cNvPr id="207" name="image 207"/>
          <p:cNvPicPr>
            <a:picLocks noChangeAspect="1"/>
          </p:cNvPicPr>
          <p:nvPr/>
        </p:nvPicPr>
        <p:blipFill>
          <a:blip r:embed="rId207">
                </a:blip>
          <a:srcRect/>
          <a:stretch>
            <a:fillRect/>
          </a:stretch>
        </p:blipFill>
        <p:spPr>
          <a:xfrm rot="0" flipV="0" flipH="0">
            <a:off x="18300700" y="6261100"/>
            <a:ext cx="2667000" cy="2667000"/>
          </a:xfrm>
          <a:prstGeom prst="rect">
            <a:avLst/>
          </a:prstGeom>
        </p:spPr>
      </p:pic>
      <p:pic>
        <p:nvPicPr>
          <p:cNvPr id="208" name="image 208"/>
          <p:cNvPicPr>
            <a:picLocks noChangeAspect="1"/>
          </p:cNvPicPr>
          <p:nvPr/>
        </p:nvPicPr>
        <p:blipFill>
          <a:blip r:embed="rId208">
                </a:blip>
          <a:srcRect/>
          <a:stretch>
            <a:fillRect/>
          </a:stretch>
        </p:blipFill>
        <p:spPr>
          <a:xfrm rot="0" flipV="0" flipH="0">
            <a:off x="4254500" y="6883400"/>
            <a:ext cx="1473200" cy="1485900"/>
          </a:xfrm>
          <a:prstGeom prst="rect">
            <a:avLst/>
          </a:prstGeom>
        </p:spPr>
      </p:pic>
      <p:pic>
        <p:nvPicPr>
          <p:cNvPr id="209" name="image 209"/>
          <p:cNvPicPr>
            <a:picLocks noChangeAspect="1"/>
          </p:cNvPicPr>
          <p:nvPr/>
        </p:nvPicPr>
        <p:blipFill>
          <a:blip r:embed="rId209">
                </a:blip>
          <a:srcRect/>
          <a:stretch>
            <a:fillRect/>
          </a:stretch>
        </p:blipFill>
        <p:spPr>
          <a:xfrm rot="0" flipV="0" flipH="0">
            <a:off x="9232900" y="7048500"/>
            <a:ext cx="1257300" cy="1193800"/>
          </a:xfrm>
          <a:prstGeom prst="rect">
            <a:avLst/>
          </a:prstGeom>
        </p:spPr>
      </p:pic>
      <p:pic>
        <p:nvPicPr>
          <p:cNvPr id="2010" name="image 2010"/>
          <p:cNvPicPr>
            <a:picLocks noChangeAspect="1"/>
          </p:cNvPicPr>
          <p:nvPr/>
        </p:nvPicPr>
        <p:blipFill>
          <a:blip r:embed="rId2010">
                </a:blip>
          <a:srcRect/>
          <a:stretch>
            <a:fillRect/>
          </a:stretch>
        </p:blipFill>
        <p:spPr>
          <a:xfrm rot="0" flipV="0" flipH="0">
            <a:off x="14135100" y="6896100"/>
            <a:ext cx="1231900" cy="1320800"/>
          </a:xfrm>
          <a:prstGeom prst="rect">
            <a:avLst/>
          </a:prstGeom>
        </p:spPr>
      </p:pic>
      <p:pic>
        <p:nvPicPr>
          <p:cNvPr id="2011" name="image 2011"/>
          <p:cNvPicPr>
            <a:picLocks noChangeAspect="1"/>
          </p:cNvPicPr>
          <p:nvPr/>
        </p:nvPicPr>
        <p:blipFill>
          <a:blip r:embed="rId2011">
                </a:blip>
          <a:srcRect/>
          <a:stretch>
            <a:fillRect/>
          </a:stretch>
        </p:blipFill>
        <p:spPr>
          <a:xfrm rot="0" flipV="0" flipH="0">
            <a:off x="18923000" y="7112000"/>
            <a:ext cx="1409700" cy="1130300"/>
          </a:xfrm>
          <a:prstGeom prst="rect">
            <a:avLst/>
          </a:prstGeom>
        </p:spPr>
      </p:pic>
      <p:sp>
        <p:nvSpPr>
          <p:cNvPr id="2012" name="Object 2012"/>
          <p:cNvSpPr txBox="1"/>
          <p:nvPr/>
        </p:nvSpPr>
        <p:spPr>
          <a:xfrm>
            <a:off x="2991293" y="9428344"/>
            <a:ext cx="3981720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sp>
        <p:nvSpPr>
          <p:cNvPr id="2013" name="Object 2013"/>
          <p:cNvSpPr txBox="1"/>
          <p:nvPr/>
        </p:nvSpPr>
        <p:spPr>
          <a:xfrm>
            <a:off x="7803226" y="9428344"/>
            <a:ext cx="4140058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数据变化</a:t>
            </a:r>
            <a:endParaRPr lang="zh-CN" altLang="en-US"/>
          </a:p>
        </p:txBody>
      </p:sp>
      <p:sp>
        <p:nvSpPr>
          <p:cNvPr id="2014" name="Object 2014"/>
          <p:cNvSpPr txBox="1"/>
          <p:nvPr/>
        </p:nvSpPr>
        <p:spPr>
          <a:xfrm>
            <a:off x="12783013" y="9428344"/>
            <a:ext cx="4012284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工作总结</a:t>
            </a:r>
            <a:endParaRPr lang="zh-CN" altLang="en-US"/>
          </a:p>
        </p:txBody>
      </p:sp>
      <p:sp>
        <p:nvSpPr>
          <p:cNvPr id="2015" name="Object 2015"/>
          <p:cNvSpPr txBox="1"/>
          <p:nvPr/>
        </p:nvSpPr>
        <p:spPr>
          <a:xfrm>
            <a:off x="17558826" y="9491844"/>
            <a:ext cx="4275776" cy="660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5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工作计划</a:t>
            </a:r>
            <a:endParaRPr lang="zh-CN" altLang="en-US"/>
          </a:p>
        </p:txBody>
      </p:sp>
      <p:sp>
        <p:nvSpPr>
          <p:cNvPr id="2016" name="Object 2016"/>
          <p:cNvSpPr txBox="1"/>
          <p:nvPr/>
        </p:nvSpPr>
        <p:spPr>
          <a:xfrm>
            <a:off x="2991293" y="10425366"/>
            <a:ext cx="406506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5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Work review</a:t>
            </a:r>
            <a:endParaRPr lang="zh-CN" altLang="en-US"/>
          </a:p>
        </p:txBody>
      </p:sp>
      <p:sp>
        <p:nvSpPr>
          <p:cNvPr id="2017" name="Object 2017"/>
          <p:cNvSpPr txBox="1"/>
          <p:nvPr/>
        </p:nvSpPr>
        <p:spPr>
          <a:xfrm>
            <a:off x="7699635" y="10425366"/>
            <a:ext cx="434724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5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Data changes</a:t>
            </a:r>
            <a:endParaRPr lang="zh-CN" altLang="en-US"/>
          </a:p>
        </p:txBody>
      </p:sp>
      <p:sp>
        <p:nvSpPr>
          <p:cNvPr id="2018" name="Object 2018"/>
          <p:cNvSpPr txBox="1"/>
          <p:nvPr/>
        </p:nvSpPr>
        <p:spPr>
          <a:xfrm>
            <a:off x="12869912" y="10425366"/>
            <a:ext cx="3838486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5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Job summary</a:t>
            </a:r>
            <a:endParaRPr lang="zh-CN" altLang="en-US"/>
          </a:p>
        </p:txBody>
      </p:sp>
      <p:sp>
        <p:nvSpPr>
          <p:cNvPr id="2019" name="Object 2019"/>
          <p:cNvSpPr txBox="1"/>
          <p:nvPr/>
        </p:nvSpPr>
        <p:spPr>
          <a:xfrm>
            <a:off x="17674889" y="10425366"/>
            <a:ext cx="438534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5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The work plan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1955800" y="8089900"/>
            <a:ext cx="10896600" cy="127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-25400" y="11087100"/>
            <a:ext cx="6553200" cy="26416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12712700" y="-12700"/>
            <a:ext cx="11684000" cy="31877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19291300" y="-12700"/>
            <a:ext cx="5105400" cy="26416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    </a:blip>
          <a:srcRect/>
          <a:stretch>
            <a:fillRect/>
          </a:stretch>
        </p:blipFill>
        <p:spPr>
          <a:xfrm rot="0" flipV="0" flipH="0">
            <a:off x="18859500" y="12750800"/>
            <a:ext cx="5537200" cy="977900"/>
          </a:xfrm>
          <a:prstGeom prst="rect">
            <a:avLst/>
          </a:prstGeom>
        </p:spPr>
      </p:pic>
      <p:pic>
        <p:nvPicPr>
          <p:cNvPr id="306" name="image 306"/>
          <p:cNvPicPr>
            <a:picLocks noChangeAspect="1"/>
          </p:cNvPicPr>
          <p:nvPr/>
        </p:nvPicPr>
        <p:blipFill>
          <a:blip r:embed="rId306">
                </a:blip>
          <a:srcRect/>
          <a:stretch>
            <a:fillRect/>
          </a:stretch>
        </p:blipFill>
        <p:spPr>
          <a:xfrm rot="0" flipV="0" flipH="0">
            <a:off x="1955800" y="1993900"/>
            <a:ext cx="5727700" cy="1943100"/>
          </a:xfrm>
          <a:prstGeom prst="rect">
            <a:avLst/>
          </a:prstGeom>
        </p:spPr>
      </p:pic>
      <p:sp>
        <p:nvSpPr>
          <p:cNvPr id="307" name="Object 307"/>
          <p:cNvSpPr txBox="1"/>
          <p:nvPr/>
        </p:nvSpPr>
        <p:spPr>
          <a:xfrm>
            <a:off x="11851314" y="3860800"/>
            <a:ext cx="11289263" cy="914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0" i="0" b="0" dirty="0" smtClean="0" lang="zh-CN">
                <a:gradFill flip="none" rotWithShape="1">
                  <a:gsLst>
                    <a:gs pos="0">
                      <a:srgbClr val="362F7E"/>
                    </a:gs>
                    <a:gs pos="100000">
                      <a:srgbClr val="291D58"/>
                    </a:gs>
                  </a:gsLst>
                  <a:lin ang="5400000" scale="1"/>
                </a:gra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308" name="Object 308"/>
          <p:cNvSpPr txBox="1"/>
          <p:nvPr/>
        </p:nvSpPr>
        <p:spPr>
          <a:xfrm>
            <a:off x="1793478" y="5245481"/>
            <a:ext cx="9109976" cy="175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1500" i="0" b="0" dirty="0" smtClean="0" lang="zh-CN">
                <a:solidFill>
                  <a:srgbClr val="DF240A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sp>
        <p:nvSpPr>
          <p:cNvPr id="309" name="Object 309"/>
          <p:cNvSpPr txBox="1"/>
          <p:nvPr/>
        </p:nvSpPr>
        <p:spPr>
          <a:xfrm>
            <a:off x="1864121" y="6999557"/>
            <a:ext cx="6754915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291D58"/>
                </a:solidFill>
                <a:latin typeface="OPPOSans-R"/>
                <a:ea typeface="OPPOSans-R"/>
              </a:rPr>
              <a:t>Work review</a:t>
            </a:r>
            <a:endParaRPr lang="zh-CN" altLang="en-US"/>
          </a:p>
        </p:txBody>
      </p:sp>
      <p:sp>
        <p:nvSpPr>
          <p:cNvPr id="3010" name="Object 3010"/>
          <p:cNvSpPr txBox="1"/>
          <p:nvPr/>
        </p:nvSpPr>
        <p:spPr>
          <a:xfrm>
            <a:off x="1856581" y="8611639"/>
            <a:ext cx="9530796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通过数据变化与整体情况，回顾本月工作情况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17145000" y="11188700"/>
            <a:ext cx="7264400" cy="24130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1934765" y="818772"/>
            <a:ext cx="5897323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11747500" y="4140200"/>
            <a:ext cx="3302000" cy="2578100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407">
                </a:blip>
          <a:srcRect/>
          <a:stretch>
            <a:fillRect/>
          </a:stretch>
        </p:blipFill>
        <p:spPr>
          <a:xfrm rot="0" flipV="0" flipH="0">
            <a:off x="12407900" y="6464300"/>
            <a:ext cx="2590800" cy="3302000"/>
          </a:xfrm>
          <a:prstGeom prst="rect">
            <a:avLst/>
          </a:prstGeom>
        </p:spPr>
      </p:pic>
      <p:pic>
        <p:nvPicPr>
          <p:cNvPr id="408" name="image 408"/>
          <p:cNvPicPr>
            <a:picLocks noChangeAspect="1"/>
          </p:cNvPicPr>
          <p:nvPr/>
        </p:nvPicPr>
        <p:blipFill>
          <a:blip r:embed="rId408">
                </a:blip>
          <a:srcRect/>
          <a:stretch>
            <a:fillRect/>
          </a:stretch>
        </p:blipFill>
        <p:spPr>
          <a:xfrm rot="0" flipV="0" flipH="0">
            <a:off x="9347200" y="7188200"/>
            <a:ext cx="3289300" cy="2578100"/>
          </a:xfrm>
          <a:prstGeom prst="rect">
            <a:avLst/>
          </a:prstGeom>
        </p:spPr>
      </p:pic>
      <p:pic>
        <p:nvPicPr>
          <p:cNvPr id="409" name="image 409"/>
          <p:cNvPicPr>
            <a:picLocks noChangeAspect="1"/>
          </p:cNvPicPr>
          <p:nvPr/>
        </p:nvPicPr>
        <p:blipFill>
          <a:blip r:embed="rId409">
                </a:blip>
          <a:srcRect/>
          <a:stretch>
            <a:fillRect/>
          </a:stretch>
        </p:blipFill>
        <p:spPr>
          <a:xfrm rot="0" flipV="0" flipH="0">
            <a:off x="9398000" y="4127500"/>
            <a:ext cx="2590800" cy="3302000"/>
          </a:xfrm>
          <a:prstGeom prst="rect">
            <a:avLst/>
          </a:prstGeom>
        </p:spPr>
      </p:pic>
      <p:pic>
        <p:nvPicPr>
          <p:cNvPr id="4010" name="image 4010"/>
          <p:cNvPicPr>
            <a:picLocks noChangeAspect="1"/>
          </p:cNvPicPr>
          <p:nvPr/>
        </p:nvPicPr>
        <p:blipFill>
          <a:blip r:embed="rId4010">
                </a:blip>
          <a:srcRect/>
          <a:stretch>
            <a:fillRect/>
          </a:stretch>
        </p:blipFill>
        <p:spPr>
          <a:xfrm rot="0" flipV="0" flipH="0">
            <a:off x="12407900" y="6680200"/>
            <a:ext cx="2590800" cy="3086100"/>
          </a:xfrm>
          <a:prstGeom prst="rect">
            <a:avLst/>
          </a:prstGeom>
        </p:spPr>
      </p:pic>
      <p:pic>
        <p:nvPicPr>
          <p:cNvPr id="4011" name="image 4011"/>
          <p:cNvPicPr>
            <a:picLocks noChangeAspect="1"/>
          </p:cNvPicPr>
          <p:nvPr/>
        </p:nvPicPr>
        <p:blipFill>
          <a:blip r:embed="rId4011">
                </a:blip>
          <a:srcRect/>
          <a:stretch>
            <a:fillRect/>
          </a:stretch>
        </p:blipFill>
        <p:spPr>
          <a:xfrm rot="0" flipV="0" flipH="0">
            <a:off x="9347200" y="7188200"/>
            <a:ext cx="3086100" cy="2578100"/>
          </a:xfrm>
          <a:prstGeom prst="rect">
            <a:avLst/>
          </a:prstGeom>
        </p:spPr>
      </p:pic>
      <p:pic>
        <p:nvPicPr>
          <p:cNvPr id="4012" name="image 4012"/>
          <p:cNvPicPr>
            <a:picLocks noChangeAspect="1"/>
          </p:cNvPicPr>
          <p:nvPr/>
        </p:nvPicPr>
        <p:blipFill>
          <a:blip r:embed="rId4012">
                </a:blip>
          <a:srcRect/>
          <a:stretch>
            <a:fillRect/>
          </a:stretch>
        </p:blipFill>
        <p:spPr>
          <a:xfrm rot="0" flipV="0" flipH="0">
            <a:off x="11963400" y="4127500"/>
            <a:ext cx="3086100" cy="2590800"/>
          </a:xfrm>
          <a:prstGeom prst="rect">
            <a:avLst/>
          </a:prstGeom>
        </p:spPr>
      </p:pic>
      <p:pic>
        <p:nvPicPr>
          <p:cNvPr id="4013" name="image 4013"/>
          <p:cNvPicPr>
            <a:picLocks noChangeAspect="1"/>
          </p:cNvPicPr>
          <p:nvPr/>
        </p:nvPicPr>
        <p:blipFill>
          <a:blip r:embed="rId4013">
                </a:blip>
          <a:srcRect/>
          <a:stretch>
            <a:fillRect/>
          </a:stretch>
        </p:blipFill>
        <p:spPr>
          <a:xfrm rot="0" flipV="0" flipH="0">
            <a:off x="9398000" y="4127500"/>
            <a:ext cx="2590800" cy="3098800"/>
          </a:xfrm>
          <a:prstGeom prst="rect">
            <a:avLst/>
          </a:prstGeom>
        </p:spPr>
      </p:pic>
      <p:sp>
        <p:nvSpPr>
          <p:cNvPr id="4014" name="Object 4014"/>
          <p:cNvSpPr txBox="1"/>
          <p:nvPr/>
        </p:nvSpPr>
        <p:spPr>
          <a:xfrm>
            <a:off x="10001073" y="4847536"/>
            <a:ext cx="1242196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4015" name="Object 4015"/>
          <p:cNvSpPr txBox="1"/>
          <p:nvPr/>
        </p:nvSpPr>
        <p:spPr>
          <a:xfrm>
            <a:off x="13028032" y="4847536"/>
            <a:ext cx="1449755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4016" name="Object 4016"/>
          <p:cNvSpPr txBox="1"/>
          <p:nvPr/>
        </p:nvSpPr>
        <p:spPr>
          <a:xfrm>
            <a:off x="10001070" y="7844736"/>
            <a:ext cx="1305699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4017" name="Object 4017"/>
          <p:cNvSpPr txBox="1"/>
          <p:nvPr/>
        </p:nvSpPr>
        <p:spPr>
          <a:xfrm>
            <a:off x="13028039" y="7844736"/>
            <a:ext cx="1449755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sp>
        <p:nvSpPr>
          <p:cNvPr id="4018" name="Object 4018"/>
          <p:cNvSpPr txBox="1"/>
          <p:nvPr/>
        </p:nvSpPr>
        <p:spPr>
          <a:xfrm>
            <a:off x="3274020" y="5143100"/>
            <a:ext cx="53721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策划并落地实行不同的活动，来活跃社群气氛</a:t>
            </a:r>
            <a:endParaRPr lang="zh-CN" altLang="en-US"/>
          </a:p>
        </p:txBody>
      </p:sp>
      <p:sp>
        <p:nvSpPr>
          <p:cNvPr id="4019" name="Object 4019"/>
          <p:cNvSpPr txBox="1"/>
          <p:nvPr/>
        </p:nvSpPr>
        <p:spPr>
          <a:xfrm>
            <a:off x="3316287" y="8873924"/>
            <a:ext cx="52578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捕获热点并与社群产品相结合，吸引社群用户眼球</a:t>
            </a:r>
            <a:endParaRPr lang="zh-CN" altLang="en-US"/>
          </a:p>
        </p:txBody>
      </p:sp>
      <p:sp>
        <p:nvSpPr>
          <p:cNvPr id="4020" name="Object 4020"/>
          <p:cNvSpPr txBox="1"/>
          <p:nvPr/>
        </p:nvSpPr>
        <p:spPr>
          <a:xfrm>
            <a:off x="15779948" y="5166913"/>
            <a:ext cx="54356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通过活动和广告等手段，留住社群用户</a:t>
            </a:r>
            <a:endParaRPr lang="zh-CN" altLang="en-US"/>
          </a:p>
        </p:txBody>
      </p:sp>
      <p:sp>
        <p:nvSpPr>
          <p:cNvPr id="4021" name="Object 4021"/>
          <p:cNvSpPr txBox="1"/>
          <p:nvPr/>
        </p:nvSpPr>
        <p:spPr>
          <a:xfrm>
            <a:off x="15780146" y="8902300"/>
            <a:ext cx="52705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以新活动的推广和旧用户的拉动，增加新用户</a:t>
            </a:r>
            <a:endParaRPr lang="zh-CN" altLang="en-US"/>
          </a:p>
        </p:txBody>
      </p:sp>
      <p:sp>
        <p:nvSpPr>
          <p:cNvPr id="4022" name="Object 4022"/>
          <p:cNvSpPr txBox="1"/>
          <p:nvPr/>
        </p:nvSpPr>
        <p:spPr>
          <a:xfrm>
            <a:off x="4467774" y="4218654"/>
            <a:ext cx="4151556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5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活动策划</a:t>
            </a:r>
            <a:endParaRPr lang="zh-CN" altLang="en-US"/>
          </a:p>
        </p:txBody>
      </p:sp>
      <p:sp>
        <p:nvSpPr>
          <p:cNvPr id="4023" name="Object 4023"/>
          <p:cNvSpPr txBox="1"/>
          <p:nvPr/>
        </p:nvSpPr>
        <p:spPr>
          <a:xfrm>
            <a:off x="4181457" y="7869110"/>
            <a:ext cx="4445612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5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文案编写</a:t>
            </a:r>
            <a:endParaRPr lang="zh-CN" altLang="en-US"/>
          </a:p>
        </p:txBody>
      </p:sp>
      <p:sp>
        <p:nvSpPr>
          <p:cNvPr id="4024" name="Object 4024"/>
          <p:cNvSpPr txBox="1"/>
          <p:nvPr/>
        </p:nvSpPr>
        <p:spPr>
          <a:xfrm>
            <a:off x="15753357" y="4211113"/>
            <a:ext cx="4309894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用户留存</a:t>
            </a:r>
            <a:endParaRPr lang="zh-CN" altLang="en-US"/>
          </a:p>
        </p:txBody>
      </p:sp>
      <p:sp>
        <p:nvSpPr>
          <p:cNvPr id="4025" name="Object 4025"/>
          <p:cNvSpPr txBox="1"/>
          <p:nvPr/>
        </p:nvSpPr>
        <p:spPr>
          <a:xfrm>
            <a:off x="15756731" y="7866133"/>
            <a:ext cx="4306519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活动推送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1955800" y="8089900"/>
            <a:ext cx="10248900" cy="1270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-25400" y="11087100"/>
            <a:ext cx="6553200" cy="26416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12712700" y="-25400"/>
            <a:ext cx="11684000" cy="32004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19291300" y="-25400"/>
            <a:ext cx="5105400" cy="2654300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18859500" y="12750800"/>
            <a:ext cx="5537200" cy="977900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    </a:blip>
          <a:srcRect/>
          <a:stretch>
            <a:fillRect/>
          </a:stretch>
        </p:blipFill>
        <p:spPr>
          <a:xfrm rot="0" flipV="0" flipH="0">
            <a:off x="1955800" y="1993900"/>
            <a:ext cx="5727700" cy="1943100"/>
          </a:xfrm>
          <a:prstGeom prst="rect">
            <a:avLst/>
          </a:prstGeom>
        </p:spPr>
      </p:pic>
      <p:sp>
        <p:nvSpPr>
          <p:cNvPr id="507" name="Object 507"/>
          <p:cNvSpPr txBox="1"/>
          <p:nvPr/>
        </p:nvSpPr>
        <p:spPr>
          <a:xfrm>
            <a:off x="10741201" y="3797300"/>
            <a:ext cx="12444615" cy="914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0" i="0" b="0" dirty="0" smtClean="0" lang="zh-CN">
                <a:gradFill flip="none" rotWithShape="1">
                  <a:gsLst>
                    <a:gs pos="0">
                      <a:srgbClr val="362F7E"/>
                    </a:gs>
                    <a:gs pos="100000">
                      <a:srgbClr val="291D58"/>
                    </a:gs>
                  </a:gsLst>
                  <a:lin ang="5400000" scale="1"/>
                </a:gra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508" name="Object 508"/>
          <p:cNvSpPr txBox="1"/>
          <p:nvPr/>
        </p:nvSpPr>
        <p:spPr>
          <a:xfrm>
            <a:off x="1790898" y="5251235"/>
            <a:ext cx="8092091" cy="175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1500" i="0" b="0" dirty="0" smtClean="0" lang="zh-CN">
                <a:solidFill>
                  <a:srgbClr val="DF240A"/>
                </a:solidFill>
                <a:latin typeface="OPPOSans-B"/>
                <a:ea typeface="OPPOSans-B"/>
              </a:rPr>
              <a:t>数据变化</a:t>
            </a:r>
            <a:endParaRPr lang="zh-CN" altLang="en-US"/>
          </a:p>
        </p:txBody>
      </p:sp>
      <p:sp>
        <p:nvSpPr>
          <p:cNvPr id="509" name="Object 509"/>
          <p:cNvSpPr txBox="1"/>
          <p:nvPr/>
        </p:nvSpPr>
        <p:spPr>
          <a:xfrm>
            <a:off x="1859756" y="6999557"/>
            <a:ext cx="6696222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291D58"/>
                </a:solidFill>
                <a:latin typeface="OPPOSans-R"/>
                <a:ea typeface="OPPOSans-R"/>
              </a:rPr>
              <a:t>Data changes</a:t>
            </a:r>
            <a:endParaRPr lang="zh-CN" altLang="en-US"/>
          </a:p>
        </p:txBody>
      </p:sp>
      <p:sp>
        <p:nvSpPr>
          <p:cNvPr id="5010" name="Object 5010"/>
          <p:cNvSpPr txBox="1"/>
          <p:nvPr/>
        </p:nvSpPr>
        <p:spPr>
          <a:xfrm>
            <a:off x="1860748" y="8612235"/>
            <a:ext cx="10496346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社群用户数量变化/社群参与度分析/社群转化率分析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17145000" y="11188700"/>
            <a:ext cx="7264400" cy="2413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605" name="Object 605"/>
          <p:cNvSpPr txBox="1"/>
          <p:nvPr/>
        </p:nvSpPr>
        <p:spPr>
          <a:xfrm>
            <a:off x="1963935" y="825915"/>
            <a:ext cx="10490403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本月社群用户数量变化</a:t>
            </a:r>
            <a:endParaRPr lang="zh-CN" altLang="en-US"/>
          </a:p>
        </p:txBody>
      </p:sp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10795000" y="3098800"/>
            <a:ext cx="1079500" cy="1092200"/>
          </a:xfrm>
          <a:prstGeom prst="rect">
            <a:avLst/>
          </a:prstGeom>
        </p:spPr>
      </p:pic>
      <p:pic>
        <p:nvPicPr>
          <p:cNvPr id="607" name="image 607"/>
          <p:cNvPicPr>
            <a:picLocks noChangeAspect="1"/>
          </p:cNvPicPr>
          <p:nvPr/>
        </p:nvPicPr>
        <p:blipFill>
          <a:blip r:embed="rId607">
                </a:blip>
          <a:srcRect/>
          <a:stretch>
            <a:fillRect/>
          </a:stretch>
        </p:blipFill>
        <p:spPr>
          <a:xfrm rot="0" flipV="0" flipH="0">
            <a:off x="10795000" y="5765800"/>
            <a:ext cx="1079500" cy="1092200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08">
                </a:blip>
          <a:srcRect/>
          <a:stretch>
            <a:fillRect/>
          </a:stretch>
        </p:blipFill>
        <p:spPr>
          <a:xfrm rot="0" flipV="0" flipH="0">
            <a:off x="10795000" y="8432800"/>
            <a:ext cx="1079500" cy="1092200"/>
          </a:xfrm>
          <a:prstGeom prst="rect">
            <a:avLst/>
          </a:prstGeom>
        </p:spPr>
      </p:pic>
      <p:sp>
        <p:nvSpPr>
          <p:cNvPr id="609" name="Object 609"/>
          <p:cNvSpPr txBox="1"/>
          <p:nvPr/>
        </p:nvSpPr>
        <p:spPr>
          <a:xfrm>
            <a:off x="10913864" y="3284997"/>
            <a:ext cx="934618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6010" name="Object 6010"/>
          <p:cNvSpPr txBox="1"/>
          <p:nvPr/>
        </p:nvSpPr>
        <p:spPr>
          <a:xfrm>
            <a:off x="10875764" y="5951997"/>
            <a:ext cx="972718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6011" name="Object 6011"/>
          <p:cNvSpPr txBox="1"/>
          <p:nvPr/>
        </p:nvSpPr>
        <p:spPr>
          <a:xfrm>
            <a:off x="10875764" y="8618997"/>
            <a:ext cx="972716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pic>
        <p:nvPicPr>
          <p:cNvPr id="6012" name="image 6012"/>
          <p:cNvPicPr>
            <a:picLocks noChangeAspect="1"/>
          </p:cNvPicPr>
          <p:nvPr/>
        </p:nvPicPr>
        <p:blipFill>
          <a:blip r:embed="rId6012">
                </a:blip>
          <a:srcRect/>
          <a:stretch>
            <a:fillRect/>
          </a:stretch>
        </p:blipFill>
        <p:spPr>
          <a:xfrm rot="0" flipV="0" flipH="0">
            <a:off x="2057400" y="3048000"/>
            <a:ext cx="7670800" cy="1524000"/>
          </a:xfrm>
          <a:prstGeom prst="rect">
            <a:avLst/>
          </a:prstGeom>
        </p:spPr>
      </p:pic>
      <p:sp>
        <p:nvSpPr>
          <p:cNvPr id="6013" name="Object 6013"/>
          <p:cNvSpPr txBox="1"/>
          <p:nvPr/>
        </p:nvSpPr>
        <p:spPr>
          <a:xfrm>
            <a:off x="3241162" y="3251200"/>
            <a:ext cx="494767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目标完成情况</a:t>
            </a:r>
            <a:endParaRPr lang="zh-CN" altLang="en-US"/>
          </a:p>
        </p:txBody>
      </p:sp>
      <p:sp>
        <p:nvSpPr>
          <p:cNvPr id="6014" name="Object 6014"/>
          <p:cNvSpPr txBox="1"/>
          <p:nvPr/>
        </p:nvSpPr>
        <p:spPr>
          <a:xfrm>
            <a:off x="12273756" y="4225327"/>
            <a:ext cx="9563100" cy="952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5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本月新增人数指标实际完成率为70%，累计新增人数指标实际完成率为60%。</a:t>
            </a:r>
            <a:endParaRPr lang="zh-CN" altLang="en-US"/>
          </a:p>
        </p:txBody>
      </p:sp>
      <p:sp>
        <p:nvSpPr>
          <p:cNvPr id="6015" name="Object 6015"/>
          <p:cNvSpPr txBox="1"/>
          <p:nvPr/>
        </p:nvSpPr>
        <p:spPr>
          <a:xfrm>
            <a:off x="12282090" y="6870300"/>
            <a:ext cx="9093200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5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本月的新增用户数，累计新增人数均未达到预期目标</a:t>
            </a:r>
            <a:endParaRPr lang="zh-CN" altLang="en-US"/>
          </a:p>
        </p:txBody>
      </p:sp>
      <p:sp>
        <p:nvSpPr>
          <p:cNvPr id="6016" name="Object 6016"/>
          <p:cNvSpPr txBox="1"/>
          <p:nvPr/>
        </p:nvSpPr>
        <p:spPr>
          <a:xfrm>
            <a:off x="12269390" y="9550000"/>
            <a:ext cx="9474200" cy="952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5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新增的用户量是关键的运营指标数据，可能与广告投放不足或广告没有精准投放有关</a:t>
            </a:r>
            <a:endParaRPr lang="zh-CN" altLang="en-US"/>
          </a:p>
        </p:txBody>
      </p:sp>
      <p:sp>
        <p:nvSpPr>
          <p:cNvPr id="6017" name="Object 6017"/>
          <p:cNvSpPr txBox="1"/>
          <p:nvPr/>
        </p:nvSpPr>
        <p:spPr>
          <a:xfrm>
            <a:off x="12200334" y="3397038"/>
            <a:ext cx="75315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目标完成情况</a:t>
            </a:r>
            <a:endParaRPr lang="zh-CN" altLang="en-US"/>
          </a:p>
        </p:txBody>
      </p:sp>
      <p:sp>
        <p:nvSpPr>
          <p:cNvPr id="6018" name="Object 6018"/>
          <p:cNvSpPr txBox="1"/>
          <p:nvPr/>
        </p:nvSpPr>
        <p:spPr>
          <a:xfrm>
            <a:off x="12255301" y="6060863"/>
            <a:ext cx="7997041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新增用户量分析</a:t>
            </a:r>
            <a:endParaRPr lang="zh-CN" altLang="en-US"/>
          </a:p>
        </p:txBody>
      </p:sp>
      <p:sp>
        <p:nvSpPr>
          <p:cNvPr id="6019" name="Object 6019"/>
          <p:cNvSpPr txBox="1"/>
          <p:nvPr/>
        </p:nvSpPr>
        <p:spPr>
          <a:xfrm>
            <a:off x="12241609" y="8715163"/>
            <a:ext cx="726006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可能原因分析</a:t>
            </a:r>
            <a:endParaRPr lang="zh-CN" altLang="en-US"/>
          </a:p>
        </p:txBody>
      </p:sp>
      <p:pic>
        <p:nvPicPr>
          <p:cNvPr id="6020" name="image 6020"/>
          <p:cNvPicPr>
            <a:picLocks noChangeAspect="1"/>
          </p:cNvPicPr>
          <p:nvPr/>
        </p:nvPicPr>
        <p:blipFill>
          <a:blip r:embed="rId6020">
                </a:blip>
          <a:srcRect/>
          <a:stretch>
            <a:fillRect/>
          </a:stretch>
        </p:blipFill>
        <p:spPr>
          <a:xfrm rot="0" flipV="0" flipH="0">
            <a:off x="1963245" y="5094781"/>
            <a:ext cx="8101655" cy="72008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17145000" y="11188700"/>
            <a:ext cx="7264400" cy="24130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705" name="Object 705"/>
          <p:cNvSpPr txBox="1"/>
          <p:nvPr/>
        </p:nvSpPr>
        <p:spPr>
          <a:xfrm>
            <a:off x="1963935" y="825122"/>
            <a:ext cx="1071649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本月用户留存率分析</a:t>
            </a:r>
            <a:endParaRPr lang="zh-CN" altLang="en-US"/>
          </a:p>
        </p:txBody>
      </p:sp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14008100" y="3111500"/>
            <a:ext cx="7226300" cy="1231900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4008100" y="6654800"/>
            <a:ext cx="7226300" cy="1231900"/>
          </a:xfrm>
          <a:prstGeom prst="rect">
            <a:avLst/>
          </a:prstGeom>
        </p:spPr>
      </p:pic>
      <p:sp>
        <p:nvSpPr>
          <p:cNvPr id="708" name="Object 708"/>
          <p:cNvSpPr txBox="1"/>
          <p:nvPr/>
        </p:nvSpPr>
        <p:spPr>
          <a:xfrm>
            <a:off x="14839156" y="3333750"/>
            <a:ext cx="60071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前7天留存率较高</a:t>
            </a:r>
            <a:endParaRPr lang="zh-CN" altLang="en-US"/>
          </a:p>
        </p:txBody>
      </p:sp>
      <p:sp>
        <p:nvSpPr>
          <p:cNvPr id="709" name="Object 709"/>
          <p:cNvSpPr txBox="1"/>
          <p:nvPr/>
        </p:nvSpPr>
        <p:spPr>
          <a:xfrm>
            <a:off x="14913371" y="6888943"/>
            <a:ext cx="6236383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后期应优化运营方法</a:t>
            </a:r>
            <a:endParaRPr lang="zh-CN" altLang="en-US"/>
          </a:p>
        </p:txBody>
      </p:sp>
      <p:sp>
        <p:nvSpPr>
          <p:cNvPr id="7010" name="Object 7010"/>
          <p:cNvSpPr txBox="1"/>
          <p:nvPr/>
        </p:nvSpPr>
        <p:spPr>
          <a:xfrm>
            <a:off x="14839156" y="4673200"/>
            <a:ext cx="6007100" cy="1422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05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在本月的留存率中可看出，在前7天时，社群运营的手段和方式被用户所接受，留存率较高</a:t>
            </a:r>
            <a:endParaRPr lang="zh-CN" altLang="en-US"/>
          </a:p>
        </p:txBody>
      </p:sp>
      <p:sp>
        <p:nvSpPr>
          <p:cNvPr id="7011" name="Object 7011"/>
          <p:cNvSpPr txBox="1"/>
          <p:nvPr/>
        </p:nvSpPr>
        <p:spPr>
          <a:xfrm>
            <a:off x="14915356" y="8483200"/>
            <a:ext cx="5791200" cy="1422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058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在7天后留存率有明显的下降，说明后期对用户的留存方式需改变</a:t>
            </a:r>
            <a:endParaRPr lang="zh-CN" altLang="en-US"/>
          </a:p>
        </p:txBody>
      </p:sp>
      <p:pic>
        <p:nvPicPr>
          <p:cNvPr id="7012" name="image 7012"/>
          <p:cNvPicPr>
            <a:picLocks noChangeAspect="1"/>
          </p:cNvPicPr>
          <p:nvPr/>
        </p:nvPicPr>
        <p:blipFill>
          <a:blip r:embed="rId7012">
                </a:blip>
          <a:srcRect/>
          <a:stretch>
            <a:fillRect/>
          </a:stretch>
        </p:blipFill>
        <p:spPr>
          <a:xfrm rot="0" flipV="0" flipH="0">
            <a:off x="1790699" y="2742444"/>
            <a:ext cx="10967539" cy="91250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17157700" y="11188700"/>
            <a:ext cx="7251700" cy="2413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805" name="Object 805"/>
          <p:cNvSpPr txBox="1"/>
          <p:nvPr/>
        </p:nvSpPr>
        <p:spPr>
          <a:xfrm>
            <a:off x="1953617" y="817978"/>
            <a:ext cx="8104784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用户互动时段热度</a:t>
            </a:r>
            <a:endParaRPr lang="zh-CN" altLang="en-US"/>
          </a:p>
        </p:txBody>
      </p:sp>
      <p:pic>
        <p:nvPicPr>
          <p:cNvPr id="806" name="image 806"/>
          <p:cNvPicPr>
            <a:picLocks noChangeAspect="1"/>
          </p:cNvPicPr>
          <p:nvPr/>
        </p:nvPicPr>
        <p:blipFill>
          <a:blip r:embed="rId806">
                </a:blip>
          <a:srcRect/>
          <a:stretch>
            <a:fillRect/>
          </a:stretch>
        </p:blipFill>
        <p:spPr>
          <a:xfrm rot="0" flipV="0" flipH="0">
            <a:off x="9906000" y="2908300"/>
            <a:ext cx="12712700" cy="63500"/>
          </a:xfrm>
          <a:prstGeom prst="rect">
            <a:avLst/>
          </a:prstGeom>
        </p:spPr>
      </p:pic>
      <p:pic>
        <p:nvPicPr>
          <p:cNvPr id="807" name="image 807"/>
          <p:cNvPicPr>
            <a:picLocks noChangeAspect="1"/>
          </p:cNvPicPr>
          <p:nvPr/>
        </p:nvPicPr>
        <p:blipFill>
          <a:blip r:embed="rId807">
                </a:blip>
          <a:srcRect/>
          <a:stretch>
            <a:fillRect/>
          </a:stretch>
        </p:blipFill>
        <p:spPr>
          <a:xfrm rot="0" flipV="0" flipH="0">
            <a:off x="9906000" y="8191500"/>
            <a:ext cx="12712700" cy="63500"/>
          </a:xfrm>
          <a:prstGeom prst="rect">
            <a:avLst/>
          </a:prstGeom>
        </p:spPr>
      </p:pic>
      <p:sp>
        <p:nvSpPr>
          <p:cNvPr id="808" name="Object 808"/>
          <p:cNvSpPr txBox="1"/>
          <p:nvPr/>
        </p:nvSpPr>
        <p:spPr>
          <a:xfrm>
            <a:off x="8308776" y="2646013"/>
            <a:ext cx="206629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291D58"/>
                </a:solidFill>
                <a:latin typeface="OPPOSans-B"/>
                <a:ea typeface="OPPOSans-B"/>
              </a:rPr>
              <a:t>工作日</a:t>
            </a:r>
            <a:endParaRPr lang="zh-CN" altLang="en-US"/>
          </a:p>
        </p:txBody>
      </p:sp>
      <p:sp>
        <p:nvSpPr>
          <p:cNvPr id="809" name="Object 809"/>
          <p:cNvSpPr txBox="1"/>
          <p:nvPr/>
        </p:nvSpPr>
        <p:spPr>
          <a:xfrm>
            <a:off x="8356798" y="7874246"/>
            <a:ext cx="1701596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E63B10"/>
                </a:solidFill>
                <a:latin typeface="OPPOSans-B"/>
                <a:ea typeface="OPPOSans-B"/>
              </a:rPr>
              <a:t>周末</a:t>
            </a:r>
            <a:endParaRPr lang="zh-CN" altLang="en-US"/>
          </a:p>
        </p:txBody>
      </p:sp>
      <p:pic>
        <p:nvPicPr>
          <p:cNvPr id="8010" name="image 8010"/>
          <p:cNvPicPr>
            <a:picLocks noChangeAspect="1"/>
          </p:cNvPicPr>
          <p:nvPr/>
        </p:nvPicPr>
        <p:blipFill>
          <a:blip r:embed="rId8010">
                </a:blip>
          <a:srcRect/>
          <a:stretch>
            <a:fillRect/>
          </a:stretch>
        </p:blipFill>
        <p:spPr>
          <a:xfrm rot="0" flipV="0" flipH="0">
            <a:off x="1943100" y="3467100"/>
            <a:ext cx="4800600" cy="7518400"/>
          </a:xfrm>
          <a:prstGeom prst="rect">
            <a:avLst/>
          </a:prstGeom>
        </p:spPr>
      </p:pic>
      <p:pic>
        <p:nvPicPr>
          <p:cNvPr id="8011" name="image 8011"/>
          <p:cNvPicPr>
            <a:picLocks noChangeAspect="1"/>
          </p:cNvPicPr>
          <p:nvPr/>
        </p:nvPicPr>
        <p:blipFill>
          <a:blip r:embed="rId8011">
                </a:blip>
          <a:srcRect/>
          <a:stretch>
            <a:fillRect/>
          </a:stretch>
        </p:blipFill>
        <p:spPr>
          <a:xfrm rot="0" flipV="0" flipH="0">
            <a:off x="1943100" y="3467100"/>
            <a:ext cx="4800600" cy="2501900"/>
          </a:xfrm>
          <a:prstGeom prst="rect">
            <a:avLst/>
          </a:prstGeom>
        </p:spPr>
      </p:pic>
      <p:sp>
        <p:nvSpPr>
          <p:cNvPr id="8012" name="Object 8012"/>
          <p:cNvSpPr txBox="1"/>
          <p:nvPr/>
        </p:nvSpPr>
        <p:spPr>
          <a:xfrm>
            <a:off x="1943099" y="4214677"/>
            <a:ext cx="480060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关注用户下班时段</a:t>
            </a:r>
            <a:endParaRPr lang="zh-CN" altLang="en-US"/>
          </a:p>
        </p:txBody>
      </p:sp>
      <p:sp>
        <p:nvSpPr>
          <p:cNvPr id="8013" name="Object 8013"/>
          <p:cNvSpPr txBox="1"/>
          <p:nvPr/>
        </p:nvSpPr>
        <p:spPr>
          <a:xfrm>
            <a:off x="2314575" y="6268400"/>
            <a:ext cx="4203700" cy="3340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3333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通过数据能清晰了解到，用户在社群活跃的时间段是在中午11：00-12：00和晚上18：00和20：00这个时间段，在推广和运营时可关注这个时间点，关注度较高</a:t>
            </a:r>
            <a:endParaRPr lang="zh-CN" altLang="en-US"/>
          </a:p>
        </p:txBody>
      </p:sp>
      <p:pic>
        <p:nvPicPr>
          <p:cNvPr id="8014" name="image 8014"/>
          <p:cNvPicPr>
            <a:picLocks noChangeAspect="1"/>
          </p:cNvPicPr>
          <p:nvPr/>
        </p:nvPicPr>
        <p:blipFill>
          <a:blip r:embed="rId8014">
                </a:blip>
          <a:srcRect/>
          <a:stretch>
            <a:fillRect/>
          </a:stretch>
        </p:blipFill>
        <p:spPr>
          <a:xfrm rot="0" flipV="0" flipH="0">
            <a:off x="8432800" y="2778956"/>
            <a:ext cx="13906499" cy="4787902"/>
          </a:xfrm>
          <a:prstGeom prst="rect">
            <a:avLst/>
          </a:prstGeom>
        </p:spPr>
      </p:pic>
      <p:pic>
        <p:nvPicPr>
          <p:cNvPr id="8015" name="image 8015"/>
          <p:cNvPicPr>
            <a:picLocks noChangeAspect="1"/>
          </p:cNvPicPr>
          <p:nvPr/>
        </p:nvPicPr>
        <p:blipFill>
          <a:blip r:embed="rId8015">
                </a:blip>
          <a:srcRect/>
          <a:stretch>
            <a:fillRect/>
          </a:stretch>
        </p:blipFill>
        <p:spPr>
          <a:xfrm rot="0" flipV="0" flipH="0">
            <a:off x="8432800" y="7814728"/>
            <a:ext cx="14019600" cy="49640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17145000" y="11188700"/>
            <a:ext cx="7264400" cy="24130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/>
          <a:stretch>
            <a:fillRect/>
          </a:stretch>
        </p:blipFill>
        <p:spPr>
          <a:xfrm rot="0" flipV="0" flipH="0"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905" name="Object 905"/>
          <p:cNvSpPr txBox="1"/>
          <p:nvPr/>
        </p:nvSpPr>
        <p:spPr>
          <a:xfrm>
            <a:off x="1963935" y="828892"/>
            <a:ext cx="11031537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社群中用户发言情况分析</a:t>
            </a:r>
            <a:endParaRPr lang="zh-CN" altLang="en-US"/>
          </a:p>
        </p:txBody>
      </p:sp>
      <p:pic>
        <p:nvPicPr>
          <p:cNvPr id="906" name="image 906"/>
          <p:cNvPicPr>
            <a:picLocks noChangeAspect="1"/>
          </p:cNvPicPr>
          <p:nvPr/>
        </p:nvPicPr>
        <p:blipFill>
          <a:blip r:embed="rId906">
                </a:blip>
          <a:srcRect/>
          <a:stretch>
            <a:fillRect/>
          </a:stretch>
        </p:blipFill>
        <p:spPr>
          <a:xfrm rot="0" flipV="0" flipH="0">
            <a:off x="3517900" y="2997200"/>
            <a:ext cx="17881600" cy="1943100"/>
          </a:xfrm>
          <a:prstGeom prst="rect">
            <a:avLst/>
          </a:prstGeom>
        </p:spPr>
      </p:pic>
      <p:pic>
        <p:nvPicPr>
          <p:cNvPr id="907" name="image 907"/>
          <p:cNvPicPr>
            <a:picLocks noChangeAspect="1"/>
          </p:cNvPicPr>
          <p:nvPr/>
        </p:nvPicPr>
        <p:blipFill>
          <a:blip r:embed="rId907">
                </a:blip>
          <a:srcRect/>
          <a:stretch>
            <a:fillRect/>
          </a:stretch>
        </p:blipFill>
        <p:spPr>
          <a:xfrm rot="0" flipV="0" flipH="0">
            <a:off x="3517900" y="5308600"/>
            <a:ext cx="17881600" cy="1943100"/>
          </a:xfrm>
          <a:prstGeom prst="rect">
            <a:avLst/>
          </a:prstGeom>
        </p:spPr>
      </p:pic>
      <p:pic>
        <p:nvPicPr>
          <p:cNvPr id="908" name="image 908"/>
          <p:cNvPicPr>
            <a:picLocks noChangeAspect="1"/>
          </p:cNvPicPr>
          <p:nvPr/>
        </p:nvPicPr>
        <p:blipFill>
          <a:blip r:embed="rId908">
                </a:blip>
          <a:srcRect/>
          <a:stretch>
            <a:fillRect/>
          </a:stretch>
        </p:blipFill>
        <p:spPr>
          <a:xfrm rot="0" flipV="0" flipH="0">
            <a:off x="3517900" y="7632700"/>
            <a:ext cx="17881600" cy="1943100"/>
          </a:xfrm>
          <a:prstGeom prst="rect">
            <a:avLst/>
          </a:prstGeom>
        </p:spPr>
      </p:pic>
      <p:pic>
        <p:nvPicPr>
          <p:cNvPr id="909" name="image 909"/>
          <p:cNvPicPr>
            <a:picLocks noChangeAspect="1"/>
          </p:cNvPicPr>
          <p:nvPr/>
        </p:nvPicPr>
        <p:blipFill>
          <a:blip r:embed="rId909">
                </a:blip>
          <a:srcRect/>
          <a:stretch>
            <a:fillRect/>
          </a:stretch>
        </p:blipFill>
        <p:spPr>
          <a:xfrm rot="0" flipV="0" flipH="0">
            <a:off x="3517900" y="9944100"/>
            <a:ext cx="17881600" cy="1943100"/>
          </a:xfrm>
          <a:prstGeom prst="rect">
            <a:avLst/>
          </a:prstGeom>
        </p:spPr>
      </p:pic>
      <p:pic>
        <p:nvPicPr>
          <p:cNvPr id="9010" name="image 9010"/>
          <p:cNvPicPr>
            <a:picLocks noChangeAspect="1"/>
          </p:cNvPicPr>
          <p:nvPr/>
        </p:nvPicPr>
        <p:blipFill>
          <a:blip r:embed="rId9010">
                </a:blip>
          <a:srcRect/>
          <a:stretch>
            <a:fillRect/>
          </a:stretch>
        </p:blipFill>
        <p:spPr>
          <a:xfrm rot="0" flipV="0" flipH="0">
            <a:off x="2946400" y="2997200"/>
            <a:ext cx="4533900" cy="1943100"/>
          </a:xfrm>
          <a:prstGeom prst="rect">
            <a:avLst/>
          </a:prstGeom>
        </p:spPr>
      </p:pic>
      <p:pic>
        <p:nvPicPr>
          <p:cNvPr id="9011" name="image 9011"/>
          <p:cNvPicPr>
            <a:picLocks noChangeAspect="1"/>
          </p:cNvPicPr>
          <p:nvPr/>
        </p:nvPicPr>
        <p:blipFill>
          <a:blip r:embed="rId9011">
                </a:blip>
          <a:srcRect/>
          <a:stretch>
            <a:fillRect/>
          </a:stretch>
        </p:blipFill>
        <p:spPr>
          <a:xfrm rot="0" flipV="0" flipH="0">
            <a:off x="2946400" y="5295900"/>
            <a:ext cx="4533900" cy="1943100"/>
          </a:xfrm>
          <a:prstGeom prst="rect">
            <a:avLst/>
          </a:prstGeom>
        </p:spPr>
      </p:pic>
      <p:pic>
        <p:nvPicPr>
          <p:cNvPr id="9012" name="image 9012"/>
          <p:cNvPicPr>
            <a:picLocks noChangeAspect="1"/>
          </p:cNvPicPr>
          <p:nvPr/>
        </p:nvPicPr>
        <p:blipFill>
          <a:blip r:embed="rId9012">
                </a:blip>
          <a:srcRect/>
          <a:stretch>
            <a:fillRect/>
          </a:stretch>
        </p:blipFill>
        <p:spPr>
          <a:xfrm rot="0" flipV="0" flipH="0">
            <a:off x="2946400" y="7658100"/>
            <a:ext cx="4533900" cy="1943100"/>
          </a:xfrm>
          <a:prstGeom prst="rect">
            <a:avLst/>
          </a:prstGeom>
        </p:spPr>
      </p:pic>
      <p:pic>
        <p:nvPicPr>
          <p:cNvPr id="9013" name="image 9013"/>
          <p:cNvPicPr>
            <a:picLocks noChangeAspect="1"/>
          </p:cNvPicPr>
          <p:nvPr/>
        </p:nvPicPr>
        <p:blipFill>
          <a:blip r:embed="rId9013">
                </a:blip>
          <a:srcRect/>
          <a:stretch>
            <a:fillRect/>
          </a:stretch>
        </p:blipFill>
        <p:spPr>
          <a:xfrm rot="0" flipV="0" flipH="0">
            <a:off x="2946400" y="9956800"/>
            <a:ext cx="4533900" cy="1943100"/>
          </a:xfrm>
          <a:prstGeom prst="rect">
            <a:avLst/>
          </a:prstGeom>
        </p:spPr>
      </p:pic>
      <p:sp>
        <p:nvSpPr>
          <p:cNvPr id="9014" name="Object 9014"/>
          <p:cNvSpPr txBox="1"/>
          <p:nvPr/>
        </p:nvSpPr>
        <p:spPr>
          <a:xfrm>
            <a:off x="3568501" y="3546263"/>
            <a:ext cx="3249032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总数</a:t>
            </a:r>
            <a:endParaRPr lang="zh-CN" altLang="en-US"/>
          </a:p>
        </p:txBody>
      </p:sp>
      <p:sp>
        <p:nvSpPr>
          <p:cNvPr id="9015" name="Object 9015"/>
          <p:cNvSpPr txBox="1"/>
          <p:nvPr/>
        </p:nvSpPr>
        <p:spPr>
          <a:xfrm>
            <a:off x="3555801" y="5872943"/>
            <a:ext cx="3695629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人均发言数</a:t>
            </a:r>
            <a:endParaRPr lang="zh-CN" altLang="en-US"/>
          </a:p>
        </p:txBody>
      </p:sp>
      <p:sp>
        <p:nvSpPr>
          <p:cNvPr id="9016" name="Object 9016"/>
          <p:cNvSpPr txBox="1"/>
          <p:nvPr/>
        </p:nvSpPr>
        <p:spPr>
          <a:xfrm>
            <a:off x="3556793" y="8216093"/>
            <a:ext cx="350152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讨论热词</a:t>
            </a:r>
            <a:endParaRPr lang="zh-CN" altLang="en-US"/>
          </a:p>
        </p:txBody>
      </p:sp>
      <p:sp>
        <p:nvSpPr>
          <p:cNvPr id="9017" name="Object 9017"/>
          <p:cNvSpPr txBox="1"/>
          <p:nvPr/>
        </p:nvSpPr>
        <p:spPr>
          <a:xfrm>
            <a:off x="3559571" y="10546543"/>
            <a:ext cx="349873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发言趋势</a:t>
            </a:r>
            <a:endParaRPr lang="zh-CN" altLang="en-US"/>
          </a:p>
        </p:txBody>
      </p:sp>
      <p:sp>
        <p:nvSpPr>
          <p:cNvPr id="9018" name="Object 9018"/>
          <p:cNvSpPr txBox="1"/>
          <p:nvPr/>
        </p:nvSpPr>
        <p:spPr>
          <a:xfrm>
            <a:off x="8569523" y="3321050"/>
            <a:ext cx="85979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本月总数为 </a:t>
            </a:r>
            <a:r>
              <a:rPr sz="7500" i="0" b="0" dirty="0" smtClean="0" lang="zh-CN">
                <a:solidFill>
                  <a:srgbClr val="30276D"/>
                </a:solidFill>
                <a:latin typeface="OPPOSans-B"/>
                <a:ea typeface="OPPOSans-B"/>
              </a:rPr>
              <a:t>10000</a:t>
            </a: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 条</a:t>
            </a:r>
            <a:endParaRPr lang="zh-CN" altLang="en-US"/>
          </a:p>
        </p:txBody>
      </p:sp>
      <p:sp>
        <p:nvSpPr>
          <p:cNvPr id="9020" name="Object 9020"/>
          <p:cNvSpPr txBox="1"/>
          <p:nvPr/>
        </p:nvSpPr>
        <p:spPr>
          <a:xfrm>
            <a:off x="8569523" y="5638800"/>
            <a:ext cx="78662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用户人均发言数为 </a:t>
            </a:r>
            <a:r>
              <a:rPr sz="7500" i="0" b="0" dirty="0" smtClean="0" lang="zh-CN">
                <a:solidFill>
                  <a:srgbClr val="E53910"/>
                </a:solidFill>
                <a:latin typeface="OPPOSans-B"/>
                <a:ea typeface="OPPOSans-B"/>
              </a:rPr>
              <a:t>20</a:t>
            </a: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 条</a:t>
            </a:r>
            <a:endParaRPr lang="zh-CN" altLang="en-US"/>
          </a:p>
        </p:txBody>
      </p:sp>
      <p:sp>
        <p:nvSpPr>
          <p:cNvPr id="9022" name="Object 9022"/>
          <p:cNvSpPr txBox="1"/>
          <p:nvPr/>
        </p:nvSpPr>
        <p:spPr>
          <a:xfrm>
            <a:off x="8569523" y="8051800"/>
            <a:ext cx="10384853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讨论热词 </a:t>
            </a:r>
            <a:r>
              <a:rPr sz="6600" i="0" b="0" dirty="0" smtClean="0" lang="zh-CN">
                <a:solidFill>
                  <a:srgbClr val="30266A"/>
                </a:solidFill>
                <a:latin typeface="OPPOSans-B"/>
                <a:ea typeface="OPPOSans-B"/>
              </a:rPr>
              <a:t>怎样 / 如何 / 课程</a:t>
            </a:r>
            <a:endParaRPr lang="zh-CN" altLang="en-US"/>
          </a:p>
        </p:txBody>
      </p:sp>
      <p:sp>
        <p:nvSpPr>
          <p:cNvPr id="9024" name="Object 9024"/>
          <p:cNvSpPr txBox="1"/>
          <p:nvPr/>
        </p:nvSpPr>
        <p:spPr>
          <a:xfrm>
            <a:off x="8569523" y="10337800"/>
            <a:ext cx="11020607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用户发言从入群到现在,发言量 </a:t>
            </a:r>
            <a:r>
              <a:rPr sz="6600" i="0" b="0" dirty="0" smtClean="0" lang="zh-CN">
                <a:solidFill>
                  <a:srgbClr val="E5380F"/>
                </a:solidFill>
                <a:latin typeface="OPPOSans-B"/>
                <a:ea typeface="OPPOSans-B"/>
              </a:rPr>
              <a:t>逐渐减少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2020-12-02T14:30:21.577Z</dcterms:created>
  <dcterms:modified xsi:type="dcterms:W3CDTF">2020-12-02T14:30:21.577Z</dcterms:modified>
</cp:coreProperties>
</file>